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  <p:sldMasterId id="2147483670" r:id="rId3"/>
  </p:sldMasterIdLst>
  <p:notesMasterIdLst>
    <p:notesMasterId r:id="rId50"/>
  </p:notesMasterIdLst>
  <p:sldIdLst>
    <p:sldId id="256" r:id="rId4"/>
    <p:sldId id="262" r:id="rId5"/>
    <p:sldId id="269" r:id="rId6"/>
    <p:sldId id="599" r:id="rId7"/>
    <p:sldId id="270" r:id="rId8"/>
    <p:sldId id="271" r:id="rId9"/>
    <p:sldId id="604" r:id="rId10"/>
    <p:sldId id="474" r:id="rId11"/>
    <p:sldId id="576" r:id="rId12"/>
    <p:sldId id="258" r:id="rId13"/>
    <p:sldId id="577" r:id="rId14"/>
    <p:sldId id="572" r:id="rId15"/>
    <p:sldId id="578" r:id="rId16"/>
    <p:sldId id="579" r:id="rId17"/>
    <p:sldId id="607" r:id="rId18"/>
    <p:sldId id="608" r:id="rId19"/>
    <p:sldId id="601" r:id="rId20"/>
    <p:sldId id="539" r:id="rId21"/>
    <p:sldId id="588" r:id="rId22"/>
    <p:sldId id="510" r:id="rId23"/>
    <p:sldId id="587" r:id="rId24"/>
    <p:sldId id="582" r:id="rId25"/>
    <p:sldId id="589" r:id="rId26"/>
    <p:sldId id="586" r:id="rId27"/>
    <p:sldId id="584" r:id="rId28"/>
    <p:sldId id="265" r:id="rId29"/>
    <p:sldId id="260" r:id="rId30"/>
    <p:sldId id="606" r:id="rId31"/>
    <p:sldId id="324" r:id="rId32"/>
    <p:sldId id="591" r:id="rId33"/>
    <p:sldId id="592" r:id="rId34"/>
    <p:sldId id="574" r:id="rId35"/>
    <p:sldId id="567" r:id="rId36"/>
    <p:sldId id="568" r:id="rId37"/>
    <p:sldId id="612" r:id="rId38"/>
    <p:sldId id="580" r:id="rId39"/>
    <p:sldId id="571" r:id="rId40"/>
    <p:sldId id="594" r:id="rId41"/>
    <p:sldId id="595" r:id="rId42"/>
    <p:sldId id="596" r:id="rId43"/>
    <p:sldId id="560" r:id="rId44"/>
    <p:sldId id="542" r:id="rId45"/>
    <p:sldId id="609" r:id="rId46"/>
    <p:sldId id="610" r:id="rId47"/>
    <p:sldId id="573" r:id="rId48"/>
    <p:sldId id="597" r:id="rId49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6B24"/>
    <a:srgbClr val="7F7F7F"/>
    <a:srgbClr val="4868A6"/>
    <a:srgbClr val="001F5B"/>
    <a:srgbClr val="4E95D9"/>
    <a:srgbClr val="DCEAF7"/>
    <a:srgbClr val="C04F15"/>
    <a:srgbClr val="90B7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rednji stil 3 - Isticanj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1" autoAdjust="0"/>
    <p:restoredTop sz="82710" autoAdjust="0"/>
  </p:normalViewPr>
  <p:slideViewPr>
    <p:cSldViewPr snapToGrid="0">
      <p:cViewPr varScale="1">
        <p:scale>
          <a:sx n="66" d="100"/>
          <a:sy n="66" d="100"/>
        </p:scale>
        <p:origin x="113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vladimir\Dropbox\Posao_studij\Pisanje%20radova\Evolutionary_Application-%20mitochondrion-Holstein\Dodatne_analize\Graphical_abstract\za_grapical_abstract_tablica_amino_ha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Sheet1!$F$24</c:f>
              <c:strCache>
                <c:ptCount val="1"/>
                <c:pt idx="0">
                  <c:v>h2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Sheet1!$E$25:$E$26</c:f>
              <c:strCache>
                <c:ptCount val="2"/>
                <c:pt idx="0">
                  <c:v>Haplo</c:v>
                </c:pt>
                <c:pt idx="1">
                  <c:v>Amino</c:v>
                </c:pt>
              </c:strCache>
            </c:strRef>
          </c:cat>
          <c:val>
            <c:numRef>
              <c:f>Sheet1!$F$25:$F$26</c:f>
              <c:numCache>
                <c:formatCode>General</c:formatCode>
                <c:ptCount val="2"/>
                <c:pt idx="0">
                  <c:v>0.28000000000000003</c:v>
                </c:pt>
                <c:pt idx="1">
                  <c:v>0.32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FB-474D-AD2F-22186CBA5845}"/>
            </c:ext>
          </c:extLst>
        </c:ser>
        <c:ser>
          <c:idx val="1"/>
          <c:order val="1"/>
          <c:tx>
            <c:strRef>
              <c:f>Sheet1!$G$24</c:f>
              <c:strCache>
                <c:ptCount val="1"/>
                <c:pt idx="0">
                  <c:v>x2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Sheet1!$E$25:$E$26</c:f>
              <c:strCache>
                <c:ptCount val="2"/>
                <c:pt idx="0">
                  <c:v>Haplo</c:v>
                </c:pt>
                <c:pt idx="1">
                  <c:v>Amino</c:v>
                </c:pt>
              </c:strCache>
            </c:strRef>
          </c:cat>
          <c:val>
            <c:numRef>
              <c:f>Sheet1!$G$25:$G$26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FB-474D-AD2F-22186CBA5845}"/>
            </c:ext>
          </c:extLst>
        </c:ser>
        <c:ser>
          <c:idx val="2"/>
          <c:order val="2"/>
          <c:tx>
            <c:strRef>
              <c:f>Sheet1!$H$24</c:f>
              <c:strCache>
                <c:ptCount val="1"/>
                <c:pt idx="0">
                  <c:v>m2</c:v>
                </c:pt>
              </c:strCache>
            </c:strRef>
          </c:tx>
          <c:spPr>
            <a:solidFill>
              <a:srgbClr val="3266C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Sheet1!$E$25:$E$26</c:f>
              <c:strCache>
                <c:ptCount val="2"/>
                <c:pt idx="0">
                  <c:v>Haplo</c:v>
                </c:pt>
                <c:pt idx="1">
                  <c:v>Amino</c:v>
                </c:pt>
              </c:strCache>
            </c:strRef>
          </c:cat>
          <c:val>
            <c:numRef>
              <c:f>Sheet1!$H$25:$H$26</c:f>
              <c:numCache>
                <c:formatCode>General</c:formatCode>
                <c:ptCount val="2"/>
                <c:pt idx="0">
                  <c:v>0.06</c:v>
                </c:pt>
                <c:pt idx="1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FB-474D-AD2F-22186CBA5845}"/>
            </c:ext>
          </c:extLst>
        </c:ser>
        <c:ser>
          <c:idx val="3"/>
          <c:order val="3"/>
          <c:tx>
            <c:strRef>
              <c:f>Sheet1!$I$24</c:f>
              <c:strCache>
                <c:ptCount val="1"/>
                <c:pt idx="0">
                  <c:v>c2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Sheet1!$E$25:$E$26</c:f>
              <c:strCache>
                <c:ptCount val="2"/>
                <c:pt idx="0">
                  <c:v>Haplo</c:v>
                </c:pt>
                <c:pt idx="1">
                  <c:v>Amino</c:v>
                </c:pt>
              </c:strCache>
            </c:strRef>
          </c:cat>
          <c:val>
            <c:numRef>
              <c:f>Sheet1!$I$25:$I$26</c:f>
              <c:numCache>
                <c:formatCode>General</c:formatCode>
                <c:ptCount val="2"/>
                <c:pt idx="0">
                  <c:v>0.11</c:v>
                </c:pt>
                <c:pt idx="1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2FB-474D-AD2F-22186CBA5845}"/>
            </c:ext>
          </c:extLst>
        </c:ser>
        <c:ser>
          <c:idx val="4"/>
          <c:order val="4"/>
          <c:tx>
            <c:strRef>
              <c:f>Sheet1!$J$24</c:f>
              <c:strCache>
                <c:ptCount val="1"/>
                <c:pt idx="0">
                  <c:v>p2</c:v>
                </c:pt>
              </c:strCache>
            </c:strRef>
          </c:tx>
          <c:spPr>
            <a:solidFill>
              <a:schemeClr val="dk1">
                <a:tint val="3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Sheet1!$E$25:$E$26</c:f>
              <c:strCache>
                <c:ptCount val="2"/>
                <c:pt idx="0">
                  <c:v>Haplo</c:v>
                </c:pt>
                <c:pt idx="1">
                  <c:v>Amino</c:v>
                </c:pt>
              </c:strCache>
            </c:strRef>
          </c:cat>
          <c:val>
            <c:numRef>
              <c:f>Sheet1!$J$25:$J$26</c:f>
              <c:numCache>
                <c:formatCode>0.00</c:formatCode>
                <c:ptCount val="2"/>
                <c:pt idx="0" formatCode="General">
                  <c:v>0.12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FB-474D-AD2F-22186CBA5845}"/>
            </c:ext>
          </c:extLst>
        </c:ser>
        <c:ser>
          <c:idx val="5"/>
          <c:order val="5"/>
          <c:tx>
            <c:strRef>
              <c:f>Sheet1!$K$24</c:f>
              <c:strCache>
                <c:ptCount val="1"/>
                <c:pt idx="0">
                  <c:v>e2</c:v>
                </c:pt>
              </c:strCache>
            </c:strRef>
          </c:tx>
          <c:spPr>
            <a:solidFill>
              <a:srgbClr val="7F7F7F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Sheet1!$E$25:$E$26</c:f>
              <c:strCache>
                <c:ptCount val="2"/>
                <c:pt idx="0">
                  <c:v>Haplo</c:v>
                </c:pt>
                <c:pt idx="1">
                  <c:v>Amino</c:v>
                </c:pt>
              </c:strCache>
            </c:strRef>
          </c:cat>
          <c:val>
            <c:numRef>
              <c:f>Sheet1!$K$25:$K$26</c:f>
              <c:numCache>
                <c:formatCode>General</c:formatCode>
                <c:ptCount val="2"/>
                <c:pt idx="0">
                  <c:v>0.43</c:v>
                </c:pt>
                <c:pt idx="1">
                  <c:v>0.42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2FB-474D-AD2F-22186CBA584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8"/>
        <c:overlap val="100"/>
        <c:axId val="1463572192"/>
        <c:axId val="1933059584"/>
      </c:barChart>
      <c:catAx>
        <c:axId val="1463572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33059584"/>
        <c:crosses val="autoZero"/>
        <c:auto val="1"/>
        <c:lblAlgn val="ctr"/>
        <c:lblOffset val="100"/>
        <c:noMultiLvlLbl val="0"/>
      </c:catAx>
      <c:valAx>
        <c:axId val="19330595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6357219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 baseline="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glavlj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Rezervirano mjesto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3BB5A-C228-40C9-B95D-33E741D3B1A3}" type="datetimeFigureOut">
              <a:rPr lang="hr-HR" smtClean="0"/>
              <a:t>8.7.2025.</a:t>
            </a:fld>
            <a:endParaRPr lang="hr-HR"/>
          </a:p>
        </p:txBody>
      </p:sp>
      <p:sp>
        <p:nvSpPr>
          <p:cNvPr id="4" name="Rezervirano mjesto slike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Rezervirano mjesto bilježaka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6" name="Rezervirano mjesto podnožj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Rezervirano mjesto broja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30A7E-67D9-4C2E-9BCF-3DD58F6D21E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6789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30A7E-67D9-4C2E-9BCF-3DD58F6D21E9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155506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DE76D-B61A-4715-9651-D55AEAFB3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4D7EB160-00AC-FCAD-2C3E-45D854A266A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2CDCC466-15F1-478C-4BAF-E08A2CF802C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r-Latn-C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1A814E44-1BE8-227D-CB21-5F32EEF801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8CF46-EF10-AA41-A190-9F41FD0F4D43}" type="slidenum">
              <a:rPr kumimoji="0" lang="hr-H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hr-H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7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ED3AD-EBBC-AA2C-DD6D-6DC2D3D03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DEFC12-C8BB-04B3-0C09-C1726794CA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3678DD-A6D2-22F9-8DDB-815F66A40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F660C-7701-EACE-2B30-20CA0CC368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4EA76-3194-4044-9080-96BE96233908}" type="slidenum">
              <a:rPr lang="en-HR" smtClean="0"/>
              <a:t>29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346272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30A7E-67D9-4C2E-9BCF-3DD58F6D21E9}" type="slidenum">
              <a:rPr lang="hr-HR" smtClean="0"/>
              <a:t>37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36661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30A7E-67D9-4C2E-9BCF-3DD58F6D21E9}" type="slidenum">
              <a:rPr lang="hr-HR" smtClean="0"/>
              <a:t>38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022206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16EDAF80-55DF-C5B5-3B7B-BEC417E6AF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DE37CE39-74E6-F04F-AF7B-2A0AA41B90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r-Latn-C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308D8C46-EDC4-C48F-4031-03237496B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257E015-B1F0-764D-83ED-1839BF4DEDF7}" type="slidenum">
              <a:rPr lang="hr-HR" altLang="en-US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39</a:t>
            </a:fld>
            <a:endParaRPr lang="hr-H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45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34309B14-4F26-AF2C-984E-B080F3007B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195603EC-142B-005A-10D7-5F738E767E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r-Latn-C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28311174-FAE5-6A2D-0DE4-60D89040B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58CF46-EF10-AA41-A190-9F41FD0F4D43}" type="slidenum">
              <a:rPr lang="hr-HR" altLang="en-US"/>
              <a:pPr/>
              <a:t>40</a:t>
            </a:fld>
            <a:endParaRPr lang="hr-H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30A7E-67D9-4C2E-9BCF-3DD58F6D21E9}" type="slidenum">
              <a:rPr lang="hr-HR" smtClean="0"/>
              <a:t>41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20876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16EDAF80-55DF-C5B5-3B7B-BEC417E6AF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DE37CE39-74E6-F04F-AF7B-2A0AA41B90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r-Latn-CS" altLang="en-US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308D8C46-EDC4-C48F-4031-03237496B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257E015-B1F0-764D-83ED-1839BF4DEDF7}" type="slidenum">
              <a:rPr lang="hr-HR" altLang="en-US" smtClean="0">
                <a:latin typeface="Arial" panose="020B0604020202020204" pitchFamily="34" charset="0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hr-H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967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11B07D-CC29-0048-A413-C4EAE462C2EB}" type="slidenum">
              <a:rPr kumimoji="0" lang="en-H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H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83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>
            <a:extLst>
              <a:ext uri="{FF2B5EF4-FFF2-40B4-BE49-F238E27FC236}">
                <a16:creationId xmlns:a16="http://schemas.microsoft.com/office/drawing/2014/main" id="{16EDAF80-55DF-C5B5-3B7B-BEC417E6AF8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Notes Placeholder 2">
            <a:extLst>
              <a:ext uri="{FF2B5EF4-FFF2-40B4-BE49-F238E27FC236}">
                <a16:creationId xmlns:a16="http://schemas.microsoft.com/office/drawing/2014/main" id="{DE37CE39-74E6-F04F-AF7B-2A0AA41B906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r-Latn-CS" alt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308D8C46-EDC4-C48F-4031-03237496B3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257E015-B1F0-764D-83ED-1839BF4DEDF7}" type="slidenum">
              <a:rPr kumimoji="0" lang="hr-H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hr-H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45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CD1B1-4931-E864-4EED-AA2F64DB7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3A482-B822-CA4B-D827-8F9CF6518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20BB5A-1254-CEA3-993F-11C102F9DC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22888-2AF8-080B-0D17-AA568EA21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4EA76-3194-4044-9080-96BE96233908}" type="slidenum">
              <a:rPr lang="en-HR" smtClean="0"/>
              <a:t>15</a:t>
            </a:fld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738724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30A7E-67D9-4C2E-9BCF-3DD58F6D21E9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0483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34309B14-4F26-AF2C-984E-B080F3007B5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195603EC-142B-005A-10D7-5F738E767EE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r-Latn-C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28311174-FAE5-6A2D-0DE4-60D89040B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8CF46-EF10-AA41-A190-9F41FD0F4D43}" type="slidenum">
              <a:rPr kumimoji="0" lang="hr-H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hr-H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89F22-BAB7-AF14-4610-3F894E900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C8AFEDF4-F6BC-343D-BAD6-CD41968FB80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F8E6F8C9-365F-BC91-D2E2-AF6E0DB993F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r-Latn-C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D7F9DE72-9EEF-CDB4-1F5C-6A7836C05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8CF46-EF10-AA41-A190-9F41FD0F4D43}" type="slidenum">
              <a:rPr kumimoji="0" lang="hr-H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hr-H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274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9C033-8465-DA40-A9E8-99FD89B0D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D814D0CF-E30A-2AB4-4345-94872521E8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D4DFEEAF-AB4E-A16D-3FA3-40E26A9AE1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r-Latn-C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AFF7895B-FC24-DB4E-1D0E-5299C5337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58CF46-EF10-AA41-A190-9F41FD0F4D43}" type="slidenum">
              <a:rPr kumimoji="0" lang="hr-H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hr-H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01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BDCD2-092B-CDAB-1D9D-362CAE821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>
            <a:extLst>
              <a:ext uri="{FF2B5EF4-FFF2-40B4-BE49-F238E27FC236}">
                <a16:creationId xmlns:a16="http://schemas.microsoft.com/office/drawing/2014/main" id="{2C637A12-2EE4-2D1F-C1F2-00819E2D1B2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Notes Placeholder 2">
            <a:extLst>
              <a:ext uri="{FF2B5EF4-FFF2-40B4-BE49-F238E27FC236}">
                <a16:creationId xmlns:a16="http://schemas.microsoft.com/office/drawing/2014/main" id="{3E4E9E28-69F2-A04B-5BAD-E058E7838D6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sr-Latn-CS" altLang="en-US"/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369A4BA2-7D77-BA84-D080-35B5513B05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58CF46-EF10-AA41-A190-9F41FD0F4D43}" type="slidenum">
              <a:rPr lang="hr-HR" altLang="en-US"/>
              <a:pPr/>
              <a:t>24</a:t>
            </a:fld>
            <a:endParaRPr lang="hr-HR" altLang="en-US"/>
          </a:p>
        </p:txBody>
      </p:sp>
    </p:spTree>
    <p:extLst>
      <p:ext uri="{BB962C8B-B14F-4D97-AF65-F5344CB8AC3E}">
        <p14:creationId xmlns:p14="http://schemas.microsoft.com/office/powerpoint/2010/main" val="2742190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F20A9AD-1717-1349-6B0A-B81F78104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8067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accent3"/>
                </a:solidFill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2DA58B59-A988-B1B3-56EF-273591EBB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62230"/>
            <a:ext cx="9144000" cy="946242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Kliknite da biste uredili stil podnaslova matrice</a:t>
            </a:r>
          </a:p>
        </p:txBody>
      </p:sp>
      <p:sp>
        <p:nvSpPr>
          <p:cNvPr id="5" name="Prostoručno: oblik 4">
            <a:extLst>
              <a:ext uri="{FF2B5EF4-FFF2-40B4-BE49-F238E27FC236}">
                <a16:creationId xmlns:a16="http://schemas.microsoft.com/office/drawing/2014/main" id="{5418625C-CBD0-AB0E-47F7-B08C38C0058E}"/>
              </a:ext>
            </a:extLst>
          </p:cNvPr>
          <p:cNvSpPr/>
          <p:nvPr userDrawn="1"/>
        </p:nvSpPr>
        <p:spPr>
          <a:xfrm>
            <a:off x="-155646" y="-175098"/>
            <a:ext cx="6871756" cy="4021884"/>
          </a:xfrm>
          <a:custGeom>
            <a:avLst/>
            <a:gdLst>
              <a:gd name="connsiteX0" fmla="*/ 6098875 w 6098875"/>
              <a:gd name="connsiteY0" fmla="*/ 0 h 3424687"/>
              <a:gd name="connsiteX1" fmla="*/ 0 w 6098875"/>
              <a:gd name="connsiteY1" fmla="*/ 0 h 3424687"/>
              <a:gd name="connsiteX2" fmla="*/ 17253 w 6098875"/>
              <a:gd name="connsiteY2" fmla="*/ 3424687 h 3424687"/>
              <a:gd name="connsiteX3" fmla="*/ 6098875 w 6098875"/>
              <a:gd name="connsiteY3" fmla="*/ 0 h 342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8875" h="3424687">
                <a:moveTo>
                  <a:pt x="6098875" y="0"/>
                </a:moveTo>
                <a:lnTo>
                  <a:pt x="0" y="0"/>
                </a:lnTo>
                <a:lnTo>
                  <a:pt x="17253" y="3424687"/>
                </a:lnTo>
                <a:lnTo>
                  <a:pt x="6098875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rgbClr val="001F5B"/>
            </a:solidFill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Prostoručno: oblik 9">
            <a:extLst>
              <a:ext uri="{FF2B5EF4-FFF2-40B4-BE49-F238E27FC236}">
                <a16:creationId xmlns:a16="http://schemas.microsoft.com/office/drawing/2014/main" id="{C193499F-5814-0E46-A6AD-240C26AABC94}"/>
              </a:ext>
            </a:extLst>
          </p:cNvPr>
          <p:cNvSpPr/>
          <p:nvPr userDrawn="1"/>
        </p:nvSpPr>
        <p:spPr>
          <a:xfrm>
            <a:off x="7843345" y="4562230"/>
            <a:ext cx="4530239" cy="2490331"/>
          </a:xfrm>
          <a:custGeom>
            <a:avLst/>
            <a:gdLst>
              <a:gd name="connsiteX0" fmla="*/ 3278038 w 3278038"/>
              <a:gd name="connsiteY0" fmla="*/ 0 h 1992702"/>
              <a:gd name="connsiteX1" fmla="*/ 0 w 3278038"/>
              <a:gd name="connsiteY1" fmla="*/ 1992702 h 1992702"/>
              <a:gd name="connsiteX2" fmla="*/ 3278038 w 3278038"/>
              <a:gd name="connsiteY2" fmla="*/ 1992702 h 1992702"/>
              <a:gd name="connsiteX3" fmla="*/ 3278038 w 3278038"/>
              <a:gd name="connsiteY3" fmla="*/ 0 h 199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8038" h="1992702">
                <a:moveTo>
                  <a:pt x="3278038" y="0"/>
                </a:moveTo>
                <a:lnTo>
                  <a:pt x="0" y="1992702"/>
                </a:lnTo>
                <a:lnTo>
                  <a:pt x="3278038" y="1992702"/>
                </a:lnTo>
                <a:lnTo>
                  <a:pt x="3278038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rgbClr val="001F5B"/>
            </a:solidFill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72954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B5A25D9-D4BD-F3D2-B6A0-8B4D9C68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like 2">
            <a:extLst>
              <a:ext uri="{FF2B5EF4-FFF2-40B4-BE49-F238E27FC236}">
                <a16:creationId xmlns:a16="http://schemas.microsoft.com/office/drawing/2014/main" id="{190DCAA2-69E7-BB22-581F-28C7105C0F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FC516316-D1E0-E61C-521D-4BD98156C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4AE072DE-BB06-2E5F-B0B7-41B0E88C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47F9-22F3-4449-9016-BA64393A57E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36418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6644-A366-4A4F-B54B-D73D7FBEFF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0CA3F-B21B-4FA7-B9EF-C96497CD7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08996-F597-45C8-BB7A-1138147D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1C885-74C3-47B0-AD74-079FD3E3F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A0934-9C56-49B4-80E2-B05D5FC75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6160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B59F9-9558-4B84-A39F-09C57C34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CD961-C9D5-47F6-8721-53199959C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6FD6E-21AE-4999-BEB9-ECD050E97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97125-0544-4F54-8A0C-F8AE72343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BFD13-025F-411F-B706-5FA27494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75884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DFE77-8DEF-4011-895A-0FEFCF786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FF9C3C-90B7-4E79-A78D-AEAFD8F2A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F0EC4-7AD5-4F20-AF05-076701318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550F2-FBCA-4723-AF76-9F0EAF6FD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75FF7-B8AF-4BFE-986E-EA1410A93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751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141FD-426C-467F-AC55-69021FC2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19763-F5E4-4131-99F0-99AC405F6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DBED9-3FBA-487B-A816-A7C23F6D6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85BE3-A460-47CE-AB0A-502FC2298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4B497-4DD7-4866-9E58-9F9E0782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1DE79-8C52-4830-B869-C4D257C8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186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0F6B-19B8-4FBD-AFB6-920510A2D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10A96-E767-412E-A24A-79994D1C6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07983-6409-4DF2-B6B6-18B884FE8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093A7-7162-47F0-A044-BC7D162A49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4EA10-596E-4F35-87BE-2806B561DA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0ED7EA-5B9E-49C9-9A72-82A26D901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F57BA-75B3-4746-8D4A-E8ADA377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E782C3-D234-4E32-BC0E-0407B50DC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052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9325C-DE25-40CC-A395-0D2AC69D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04EA2E-F5CA-4ED2-A8FD-FA29D1B3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C010B-13C4-4911-9517-E83AF2F0A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1C1D76-73D5-4D48-80D9-3E54DBFB1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4612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0CEB06-57DF-4CF0-925D-62FA18F1E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DE0FA-126B-4328-8622-FF2D2A748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48FDE-7CA0-4870-94A8-B30737A4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411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025E5-99A8-4C84-B745-E21B23E7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61A1-072A-4B2D-8409-2618F10D6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7694EC-4181-4B54-87DD-F52E30D19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9781C-E157-42AF-8703-3EA19AE22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16FD5-92E8-4E73-873C-F10606965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6D464-A924-4389-9B65-E8F6AB334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933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F47D-6E48-4E01-A223-3BF02AFA9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3D7307-72B4-4EBC-A8C0-22C99999D0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9FF8D-2FF2-478D-95E3-40957D797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D60B0-8517-4AC8-B548-70143425B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15D6A-9AB1-42AA-AAFD-3CCB30064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AAB1B-9094-4BB9-B05A-939721040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8942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AD3EB7C-D504-AD85-1812-001FA8F820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6D1F723-7727-140F-423D-4E4FBC2A1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r-HR" dirty="0"/>
              <a:t>Kliknite da biste uredili stil podnaslova matrice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84B8FC04-3129-E6FC-AFD8-C98B5CA7A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47F9-22F3-4449-9016-BA64393A57E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93410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99BE-FFAE-413D-A31A-51C680883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42D432-4CA4-42F0-A7B7-A3B17C3E80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E696E0-F593-4B84-AC96-7C56AE6CB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AA5C8-73FC-4480-8231-F9F439486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05EF1-5386-43A8-8451-962B2202B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10034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32F06C-CF38-43D2-ADFA-D695CAB10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BDA4CE-D2A7-42C5-8538-711CC5435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78DA9-0CC0-4249-A964-7037FC009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9EF17-6230-4A4A-AA5A-EE936A44C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483D-17BC-466D-89D7-EF6AEEFE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64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FE00E7F-ED2A-6DBE-A269-AE64F7C3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79FC1F23-E041-475D-3E0B-53524080D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 stilove teksta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A3E0553A-1F84-8113-AB75-702F21374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47F9-22F3-4449-9016-BA64393A57E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00389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8F1D825-C4CC-D627-4792-E010B4365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accent3"/>
                </a:solidFill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3E0316D2-BBBD-8D7A-DB9E-8B30DDC3A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r-HR" dirty="0"/>
              <a:t>Kliknite da biste uredili matrice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E96C96BF-8F6D-52C1-3462-66E239C13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47F9-22F3-4449-9016-BA64393A57E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01347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263BE8B-816F-673D-5672-13DFB268B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AC5D10B5-E819-30C6-9B27-2E5B4594B5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 stilove teksta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161BA1BB-352C-5C04-1DFE-B8B4CBFC8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hr-HR" dirty="0"/>
              <a:t>Kliknite da biste uredili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 stilove teksta</a:t>
            </a: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4B7BFCAC-C965-0BDD-366C-F2CC66051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47F9-22F3-4449-9016-BA64393A57E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61830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8D85643-0C1C-2CE6-69C4-38753785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CFB25271-5B59-E0D4-0538-39B568485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E89BC580-2F22-3959-E9AE-EB8BD6276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5" name="Rezervirano mjesto teksta 4">
            <a:extLst>
              <a:ext uri="{FF2B5EF4-FFF2-40B4-BE49-F238E27FC236}">
                <a16:creationId xmlns:a16="http://schemas.microsoft.com/office/drawing/2014/main" id="{4F44F0F8-B541-08F0-35E9-5EA6C8C2C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6" name="Rezervirano mjesto sadržaja 5">
            <a:extLst>
              <a:ext uri="{FF2B5EF4-FFF2-40B4-BE49-F238E27FC236}">
                <a16:creationId xmlns:a16="http://schemas.microsoft.com/office/drawing/2014/main" id="{A928021D-A471-995C-9E58-CE925E1A4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9" name="Rezervirano mjesto broja slajda 8">
            <a:extLst>
              <a:ext uri="{FF2B5EF4-FFF2-40B4-BE49-F238E27FC236}">
                <a16:creationId xmlns:a16="http://schemas.microsoft.com/office/drawing/2014/main" id="{E1720A0F-58D7-0E58-84CF-1C47FD72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47F9-22F3-4449-9016-BA64393A57E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40006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D3CE7E3-B962-4F58-2D44-3FD8845C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Kliknite da biste uredili stil naslova matrice</a:t>
            </a:r>
          </a:p>
        </p:txBody>
      </p:sp>
      <p:sp>
        <p:nvSpPr>
          <p:cNvPr id="5" name="Rezervirano mjesto broja slajda 4">
            <a:extLst>
              <a:ext uri="{FF2B5EF4-FFF2-40B4-BE49-F238E27FC236}">
                <a16:creationId xmlns:a16="http://schemas.microsoft.com/office/drawing/2014/main" id="{48D678A1-3E6D-AA75-788A-353B1116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47F9-22F3-4449-9016-BA64393A57E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14533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zervirano mjesto broja slajda 3">
            <a:extLst>
              <a:ext uri="{FF2B5EF4-FFF2-40B4-BE49-F238E27FC236}">
                <a16:creationId xmlns:a16="http://schemas.microsoft.com/office/drawing/2014/main" id="{522352FD-D37A-FEAD-370F-3FC795AE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47F9-22F3-4449-9016-BA64393A57E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03231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2685226-DE56-67BF-1DE8-9A2D0EDA5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r-HR"/>
              <a:t>Kliknite da biste uredili stil naslova matrice</a:t>
            </a: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60574D01-E42D-F75E-F74C-19C24F29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r-HR"/>
              <a:t>Kliknite da biste uredili matrice</a:t>
            </a:r>
          </a:p>
          <a:p>
            <a:pPr lvl="1"/>
            <a:r>
              <a:rPr lang="hr-HR"/>
              <a:t>Druga razina</a:t>
            </a:r>
          </a:p>
          <a:p>
            <a:pPr lvl="2"/>
            <a:r>
              <a:rPr lang="hr-HR"/>
              <a:t>Treća razina</a:t>
            </a:r>
          </a:p>
          <a:p>
            <a:pPr lvl="3"/>
            <a:r>
              <a:rPr lang="hr-HR"/>
              <a:t>Četvrta razina</a:t>
            </a:r>
          </a:p>
          <a:p>
            <a:pPr lvl="4"/>
            <a:r>
              <a:rPr lang="hr-HR"/>
              <a:t>Peta razina stilove teksta</a:t>
            </a:r>
          </a:p>
        </p:txBody>
      </p:sp>
      <p:sp>
        <p:nvSpPr>
          <p:cNvPr id="4" name="Rezervirano mjesto teksta 3">
            <a:extLst>
              <a:ext uri="{FF2B5EF4-FFF2-40B4-BE49-F238E27FC236}">
                <a16:creationId xmlns:a16="http://schemas.microsoft.com/office/drawing/2014/main" id="{860536E6-8F67-3F31-0B36-B4E2FA3D3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r-HR"/>
              <a:t>Kliknite da biste uredili matrice</a:t>
            </a:r>
          </a:p>
        </p:txBody>
      </p:sp>
      <p:sp>
        <p:nvSpPr>
          <p:cNvPr id="7" name="Rezervirano mjesto broja slajda 6">
            <a:extLst>
              <a:ext uri="{FF2B5EF4-FFF2-40B4-BE49-F238E27FC236}">
                <a16:creationId xmlns:a16="http://schemas.microsoft.com/office/drawing/2014/main" id="{30343E8F-9AB3-D57D-7F74-CEBE7C10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6A47F9-22F3-4449-9016-BA64393A57E5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90841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30484939-BF24-AC73-555F-DEA3898D2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BA37C5F9-9740-34B9-C32A-757FD5A63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/>
              <a:t>Kliknite da biste uredili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 stilove teksta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2873803A-8C7D-F261-2B50-F7C86BCE2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057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7581F346-13F4-43F8-8A4A-57E71D4EA02D}" type="slidenum">
              <a:rPr lang="hr-HR" smtClean="0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750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naslova 1">
            <a:extLst>
              <a:ext uri="{FF2B5EF4-FFF2-40B4-BE49-F238E27FC236}">
                <a16:creationId xmlns:a16="http://schemas.microsoft.com/office/drawing/2014/main" id="{87D5A489-41EA-71C4-FA43-A3FA9CABA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24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r-HR" dirty="0"/>
              <a:t>Kliknite da biste uredili stil naslova matrice</a:t>
            </a:r>
          </a:p>
        </p:txBody>
      </p:sp>
      <p:sp>
        <p:nvSpPr>
          <p:cNvPr id="3" name="Rezervirano mjesto teksta 2">
            <a:extLst>
              <a:ext uri="{FF2B5EF4-FFF2-40B4-BE49-F238E27FC236}">
                <a16:creationId xmlns:a16="http://schemas.microsoft.com/office/drawing/2014/main" id="{43A7D6B8-A28E-C236-CFAB-90BA6DEBD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0985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r-HR" dirty="0"/>
              <a:t>Kliknite da biste uredili matrice</a:t>
            </a:r>
          </a:p>
          <a:p>
            <a:pPr lvl="1"/>
            <a:r>
              <a:rPr lang="hr-HR" dirty="0"/>
              <a:t>Druga razina</a:t>
            </a:r>
          </a:p>
          <a:p>
            <a:pPr lvl="2"/>
            <a:r>
              <a:rPr lang="hr-HR" dirty="0"/>
              <a:t>Treća razina</a:t>
            </a:r>
          </a:p>
          <a:p>
            <a:pPr lvl="3"/>
            <a:r>
              <a:rPr lang="hr-HR" dirty="0"/>
              <a:t>Četvrta razina</a:t>
            </a:r>
          </a:p>
          <a:p>
            <a:pPr lvl="4"/>
            <a:r>
              <a:rPr lang="hr-HR" dirty="0"/>
              <a:t>Peta razina stilove teksta</a:t>
            </a:r>
          </a:p>
        </p:txBody>
      </p:sp>
      <p:sp>
        <p:nvSpPr>
          <p:cNvPr id="6" name="Rezervirano mjesto broja slajda 5">
            <a:extLst>
              <a:ext uri="{FF2B5EF4-FFF2-40B4-BE49-F238E27FC236}">
                <a16:creationId xmlns:a16="http://schemas.microsoft.com/office/drawing/2014/main" id="{835BE2FE-B12B-2A41-851E-3B594FA0B5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8514"/>
            <a:ext cx="5603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1F5B"/>
                </a:solidFill>
              </a:defRPr>
            </a:lvl1pPr>
          </a:lstStyle>
          <a:p>
            <a:fld id="{E46A47F9-22F3-4449-9016-BA64393A57E5}" type="slidenum">
              <a:rPr lang="hr-HR" smtClean="0"/>
              <a:pPr/>
              <a:t>‹#›</a:t>
            </a:fld>
            <a:endParaRPr lang="hr-HR"/>
          </a:p>
        </p:txBody>
      </p:sp>
      <p:sp>
        <p:nvSpPr>
          <p:cNvPr id="5" name="Prostoručno: oblik 4">
            <a:extLst>
              <a:ext uri="{FF2B5EF4-FFF2-40B4-BE49-F238E27FC236}">
                <a16:creationId xmlns:a16="http://schemas.microsoft.com/office/drawing/2014/main" id="{B2E5B1BA-7058-2487-134A-782E326E2D6F}"/>
              </a:ext>
            </a:extLst>
          </p:cNvPr>
          <p:cNvSpPr/>
          <p:nvPr userDrawn="1"/>
        </p:nvSpPr>
        <p:spPr>
          <a:xfrm>
            <a:off x="5580995" y="4572005"/>
            <a:ext cx="6829592" cy="2476674"/>
          </a:xfrm>
          <a:custGeom>
            <a:avLst/>
            <a:gdLst>
              <a:gd name="connsiteX0" fmla="*/ 6047117 w 6064370"/>
              <a:gd name="connsiteY0" fmla="*/ 0 h 2009955"/>
              <a:gd name="connsiteX1" fmla="*/ 6064370 w 6064370"/>
              <a:gd name="connsiteY1" fmla="*/ 2009955 h 2009955"/>
              <a:gd name="connsiteX2" fmla="*/ 0 w 6064370"/>
              <a:gd name="connsiteY2" fmla="*/ 1992702 h 2009955"/>
              <a:gd name="connsiteX3" fmla="*/ 6047117 w 6064370"/>
              <a:gd name="connsiteY3" fmla="*/ 0 h 2009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4370" h="2009955">
                <a:moveTo>
                  <a:pt x="6047117" y="0"/>
                </a:moveTo>
                <a:lnTo>
                  <a:pt x="6064370" y="2009955"/>
                </a:lnTo>
                <a:lnTo>
                  <a:pt x="0" y="1992702"/>
                </a:lnTo>
                <a:lnTo>
                  <a:pt x="6047117" y="0"/>
                </a:lnTo>
                <a:close/>
              </a:path>
            </a:pathLst>
          </a:custGeom>
          <a:solidFill>
            <a:schemeClr val="accent3"/>
          </a:solidFill>
          <a:ln>
            <a:solidFill>
              <a:schemeClr val="bg1"/>
            </a:solidFill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ACD327-798C-D8DF-C1E2-EBEB5D5FA042}"/>
              </a:ext>
            </a:extLst>
          </p:cNvPr>
          <p:cNvSpPr txBox="1"/>
          <p:nvPr userDrawn="1"/>
        </p:nvSpPr>
        <p:spPr>
          <a:xfrm rot="20713726">
            <a:off x="9197969" y="5630475"/>
            <a:ext cx="1523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chocib Script Latin Pro" panose="020F05020202040302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Summer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EAFF8-8D0E-BCC6-45A4-D8DB067BF664}"/>
              </a:ext>
            </a:extLst>
          </p:cNvPr>
          <p:cNvSpPr txBox="1"/>
          <p:nvPr userDrawn="1"/>
        </p:nvSpPr>
        <p:spPr>
          <a:xfrm rot="20713726">
            <a:off x="6628457" y="6161590"/>
            <a:ext cx="627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44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chocib Script Latin Pro" panose="020F05020202040302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8CB559-029E-9EFF-D1EA-9B9C9C35E893}"/>
              </a:ext>
            </a:extLst>
          </p:cNvPr>
          <p:cNvSpPr txBox="1"/>
          <p:nvPr userDrawn="1"/>
        </p:nvSpPr>
        <p:spPr>
          <a:xfrm>
            <a:off x="10315497" y="5442211"/>
            <a:ext cx="20116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Bioinformatics approaches in animal </a:t>
            </a:r>
            <a:r>
              <a:rPr lang="hr-HR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GB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breeding</a:t>
            </a:r>
            <a:endParaRPr lang="hr-HR" sz="2000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24105C-120D-5C9D-B5B7-16085EF24FDA}"/>
              </a:ext>
            </a:extLst>
          </p:cNvPr>
          <p:cNvSpPr/>
          <p:nvPr userDrawn="1"/>
        </p:nvSpPr>
        <p:spPr>
          <a:xfrm>
            <a:off x="-189183" y="-173420"/>
            <a:ext cx="6952589" cy="846574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247AC0-1D87-80D9-A00C-458D442A3504}"/>
              </a:ext>
            </a:extLst>
          </p:cNvPr>
          <p:cNvSpPr txBox="1"/>
          <p:nvPr userDrawn="1"/>
        </p:nvSpPr>
        <p:spPr>
          <a:xfrm>
            <a:off x="80797" y="80967"/>
            <a:ext cx="6753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USE OF MOLECULAR INFORMATION IN LIVESTOCK SELECTION</a:t>
            </a:r>
            <a:endParaRPr lang="hr-HR" b="1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1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Calibri" panose="020F0502020204030204" pitchFamily="34" charset="0"/>
          <a:ea typeface="Calibri" panose="020F0502020204030204" pitchFamily="34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252C93-E018-48A9-B4CC-EED43C54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35EAC-84C8-43B5-94E4-D9056CA34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4AA07-52FC-4E78-A4A6-2F06E8CDA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CAAA5-1A12-4EFB-A534-93D5EAEA57CC}" type="datetimeFigureOut">
              <a:rPr lang="en-GB" smtClean="0"/>
              <a:t>08/07/2025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AE634-736A-496D-A82D-C0B34FA21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F702F-1A71-4310-9896-57BB20E2A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1896E-E751-4EB5-9B51-1C125B8D419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2178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onlinelibrary.wiley.com/doi/full/10.1111/eva.13315" TargetMode="External"/><Relationship Id="rId3" Type="http://schemas.openxmlformats.org/officeDocument/2006/relationships/image" Target="../media/image59.jpeg"/><Relationship Id="rId7" Type="http://schemas.openxmlformats.org/officeDocument/2006/relationships/image" Target="../media/image63.emf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76.png"/><Relationship Id="rId7" Type="http://schemas.openxmlformats.org/officeDocument/2006/relationships/image" Target="../media/image30.png"/><Relationship Id="rId12" Type="http://schemas.openxmlformats.org/officeDocument/2006/relationships/hyperlink" Target="https://angen.agr.hr/hr/group/76/MaGelLAn+2.0" TargetMode="External"/><Relationship Id="rId17" Type="http://schemas.openxmlformats.org/officeDocument/2006/relationships/chart" Target="../charts/chart1.xml"/><Relationship Id="rId2" Type="http://schemas.openxmlformats.org/officeDocument/2006/relationships/image" Target="../media/image75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7.svg"/><Relationship Id="rId11" Type="http://schemas.openxmlformats.org/officeDocument/2006/relationships/image" Target="../media/image79.png"/><Relationship Id="rId5" Type="http://schemas.openxmlformats.org/officeDocument/2006/relationships/image" Target="../media/image28.png"/><Relationship Id="rId15" Type="http://schemas.openxmlformats.org/officeDocument/2006/relationships/image" Target="../media/image130.png"/><Relationship Id="rId10" Type="http://schemas.openxmlformats.org/officeDocument/2006/relationships/image" Target="../media/image78.png"/><Relationship Id="rId4" Type="http://schemas.openxmlformats.org/officeDocument/2006/relationships/image" Target="../media/image27.jpeg"/><Relationship Id="rId9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sciencedirect.com/science/article/pii/S0022030224012219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tiff"/><Relationship Id="rId3" Type="http://schemas.openxmlformats.org/officeDocument/2006/relationships/image" Target="../media/image93.tiff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jpeg"/><Relationship Id="rId5" Type="http://schemas.openxmlformats.org/officeDocument/2006/relationships/image" Target="../media/image95.tiff"/><Relationship Id="rId10" Type="http://schemas.openxmlformats.org/officeDocument/2006/relationships/hyperlink" Target="https://pubmed.ncbi.nlm.nih.gov/35683014/" TargetMode="External"/><Relationship Id="rId4" Type="http://schemas.openxmlformats.org/officeDocument/2006/relationships/image" Target="../media/image94.tiff"/><Relationship Id="rId9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jpg"/><Relationship Id="rId7" Type="http://schemas.openxmlformats.org/officeDocument/2006/relationships/image" Target="../media/image105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5" Type="http://schemas.openxmlformats.org/officeDocument/2006/relationships/image" Target="../media/image103.jpg"/><Relationship Id="rId10" Type="http://schemas.openxmlformats.org/officeDocument/2006/relationships/image" Target="../media/image108.png"/><Relationship Id="rId4" Type="http://schemas.openxmlformats.org/officeDocument/2006/relationships/image" Target="../media/image102.jpg"/><Relationship Id="rId9" Type="http://schemas.openxmlformats.org/officeDocument/2006/relationships/image" Target="../media/image10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netic_structure" TargetMode="External"/><Relationship Id="rId2" Type="http://schemas.openxmlformats.org/officeDocument/2006/relationships/hyperlink" Target="https://en.wikipedia.org/wiki/Population_differentiation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22030224012219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8C91470-9013-BA76-A4B1-CAB3AB636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3385" y="4302082"/>
            <a:ext cx="8459847" cy="964740"/>
          </a:xfrm>
        </p:spPr>
        <p:txBody>
          <a:bodyPr>
            <a:noAutofit/>
          </a:bodyPr>
          <a:lstStyle/>
          <a:p>
            <a:r>
              <a:rPr lang="en-GB" dirty="0"/>
              <a:t>THE USE OF MOLECULAR INFORMATION IN LIVESTOCK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730C4F-08AF-5F19-D5F4-12CA2CF96990}"/>
              </a:ext>
            </a:extLst>
          </p:cNvPr>
          <p:cNvSpPr txBox="1"/>
          <p:nvPr/>
        </p:nvSpPr>
        <p:spPr>
          <a:xfrm>
            <a:off x="16896" y="175003"/>
            <a:ext cx="259010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2800" b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Bioinformatics approaches in animal breeding</a:t>
            </a:r>
            <a:endParaRPr lang="hr-HR" sz="280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E04241-FB1B-D900-EA25-F4A53A8401BF}"/>
              </a:ext>
            </a:extLst>
          </p:cNvPr>
          <p:cNvSpPr txBox="1"/>
          <p:nvPr/>
        </p:nvSpPr>
        <p:spPr>
          <a:xfrm>
            <a:off x="-133181" y="1562829"/>
            <a:ext cx="2849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hr-HR" sz="20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July</a:t>
            </a:r>
            <a:r>
              <a:rPr lang="hr-HR" sz="2000" b="1" dirty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9-11, 2025            Zagreb</a:t>
            </a:r>
            <a:endParaRPr lang="hr-HR" sz="2000" dirty="0"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C6EC72-1FCE-0414-B68F-7153A3F7812E}"/>
              </a:ext>
            </a:extLst>
          </p:cNvPr>
          <p:cNvSpPr txBox="1"/>
          <p:nvPr/>
        </p:nvSpPr>
        <p:spPr>
          <a:xfrm>
            <a:off x="10319394" y="5832781"/>
            <a:ext cx="18264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Wednesday</a:t>
            </a:r>
            <a:endParaRPr lang="hr-HR" sz="2400" b="1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spcAft>
                <a:spcPts val="1800"/>
              </a:spcAft>
            </a:pPr>
            <a:r>
              <a:rPr lang="hr-HR" sz="24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en-GB" sz="2400" b="1" baseline="30000" dirty="0" err="1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GB" sz="2400" b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sz="2400" b="1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July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27D29-1C94-851F-EB79-CF3371FAEA2D}"/>
              </a:ext>
            </a:extLst>
          </p:cNvPr>
          <p:cNvSpPr txBox="1"/>
          <p:nvPr/>
        </p:nvSpPr>
        <p:spPr>
          <a:xfrm>
            <a:off x="1988912" y="5652899"/>
            <a:ext cx="80070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2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Brajković Vladimir</a:t>
            </a:r>
            <a:r>
              <a:rPr lang="hr-H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Shihabi Mario</a:t>
            </a:r>
            <a:endParaRPr lang="hr-H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4708A-F2FF-3A8B-78F0-206C6A9529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52144" t="6327" b="6482"/>
          <a:stretch>
            <a:fillRect/>
          </a:stretch>
        </p:blipFill>
        <p:spPr bwMode="auto">
          <a:xfrm>
            <a:off x="6496679" y="723564"/>
            <a:ext cx="1944261" cy="18199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2319E3-DCEB-6EA8-CCB1-2174F6A104AD}"/>
              </a:ext>
            </a:extLst>
          </p:cNvPr>
          <p:cNvSpPr txBox="1"/>
          <p:nvPr/>
        </p:nvSpPr>
        <p:spPr>
          <a:xfrm rot="21178507">
            <a:off x="2590022" y="192499"/>
            <a:ext cx="1826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54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chocib Script Latin Pro" panose="020F05020202040302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Summer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662813-2E6B-096D-0CA6-139852D8BA91}"/>
              </a:ext>
            </a:extLst>
          </p:cNvPr>
          <p:cNvSpPr txBox="1"/>
          <p:nvPr/>
        </p:nvSpPr>
        <p:spPr>
          <a:xfrm rot="21178507">
            <a:off x="171993" y="723614"/>
            <a:ext cx="62775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54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chocib Script Latin Pro" panose="020F05020202040302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School</a:t>
            </a:r>
          </a:p>
        </p:txBody>
      </p:sp>
      <p:pic>
        <p:nvPicPr>
          <p:cNvPr id="20" name="Picture 19" descr="A logo of a university&#10;&#10;AI-generated content may be incorrect.">
            <a:extLst>
              <a:ext uri="{FF2B5EF4-FFF2-40B4-BE49-F238E27FC236}">
                <a16:creationId xmlns:a16="http://schemas.microsoft.com/office/drawing/2014/main" id="{3E897819-4348-F1CA-AADB-631B3FF24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1" t="18432" r="29006" b="7135"/>
          <a:stretch>
            <a:fillRect/>
          </a:stretch>
        </p:blipFill>
        <p:spPr>
          <a:xfrm>
            <a:off x="9724447" y="536145"/>
            <a:ext cx="1250656" cy="19877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39F3BF8-F56C-3D10-597C-330093AB4C98}"/>
              </a:ext>
            </a:extLst>
          </p:cNvPr>
          <p:cNvSpPr txBox="1"/>
          <p:nvPr/>
        </p:nvSpPr>
        <p:spPr>
          <a:xfrm>
            <a:off x="5939631" y="269117"/>
            <a:ext cx="59475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hr-HR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of Zagreb           University of Ljubljana</a:t>
            </a:r>
            <a:endParaRPr lang="hr-HR" sz="2000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3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0AB833-86DE-04C5-B973-34D55936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Aim of this research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20DE05-3452-A64F-F2F8-40AA1A46F75A}"/>
              </a:ext>
            </a:extLst>
          </p:cNvPr>
          <p:cNvSpPr txBox="1"/>
          <p:nvPr/>
        </p:nvSpPr>
        <p:spPr>
          <a:xfrm>
            <a:off x="925358" y="1306912"/>
            <a:ext cx="105105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→ estimation of mitogenome contribution to the total variance for milk traits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 in first five lactations: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C6C6C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56567FF8-07A2-81EA-1ADF-959BD24F0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227" y="4674590"/>
            <a:ext cx="107791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A75404B6-7F13-5DED-E6ED-4BAED0CB0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465" y="4674590"/>
            <a:ext cx="191928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">
            <a:extLst>
              <a:ext uri="{FF2B5EF4-FFF2-40B4-BE49-F238E27FC236}">
                <a16:creationId xmlns:a16="http://schemas.microsoft.com/office/drawing/2014/main" id="{5DDBFB20-9B91-10C3-961F-04D8523B0E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290" y="4609503"/>
            <a:ext cx="1987550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4">
            <a:extLst>
              <a:ext uri="{FF2B5EF4-FFF2-40B4-BE49-F238E27FC236}">
                <a16:creationId xmlns:a16="http://schemas.microsoft.com/office/drawing/2014/main" id="{A7C4E325-7578-C53F-6617-2EF8AB283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7" t="46219" r="70663" b="45268"/>
          <a:stretch>
            <a:fillRect/>
          </a:stretch>
        </p:blipFill>
        <p:spPr bwMode="auto">
          <a:xfrm>
            <a:off x="1767527" y="4736503"/>
            <a:ext cx="7064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eft-Right Arrow 1">
            <a:extLst>
              <a:ext uri="{FF2B5EF4-FFF2-40B4-BE49-F238E27FC236}">
                <a16:creationId xmlns:a16="http://schemas.microsoft.com/office/drawing/2014/main" id="{94EE837B-5959-A730-64A0-7731CE73918F}"/>
              </a:ext>
            </a:extLst>
          </p:cNvPr>
          <p:cNvSpPr/>
          <p:nvPr/>
        </p:nvSpPr>
        <p:spPr>
          <a:xfrm>
            <a:off x="2862902" y="5080990"/>
            <a:ext cx="504825" cy="2222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Left-Right Arrow 1">
            <a:extLst>
              <a:ext uri="{FF2B5EF4-FFF2-40B4-BE49-F238E27FC236}">
                <a16:creationId xmlns:a16="http://schemas.microsoft.com/office/drawing/2014/main" id="{052571F8-719B-9AB9-A69E-3568258526E6}"/>
              </a:ext>
            </a:extLst>
          </p:cNvPr>
          <p:cNvSpPr/>
          <p:nvPr/>
        </p:nvSpPr>
        <p:spPr>
          <a:xfrm>
            <a:off x="5628327" y="5080990"/>
            <a:ext cx="504825" cy="2222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26A30F-5B7C-CAFB-F83A-34A7D026AD14}"/>
              </a:ext>
            </a:extLst>
          </p:cNvPr>
          <p:cNvSpPr txBox="1"/>
          <p:nvPr/>
        </p:nvSpPr>
        <p:spPr>
          <a:xfrm>
            <a:off x="2719449" y="2650692"/>
            <a:ext cx="61751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milk yield – MY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 yield – FY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protein yield – PY</a:t>
            </a:r>
          </a:p>
        </p:txBody>
      </p:sp>
    </p:spTree>
    <p:extLst>
      <p:ext uri="{BB962C8B-B14F-4D97-AF65-F5344CB8AC3E}">
        <p14:creationId xmlns:p14="http://schemas.microsoft.com/office/powerpoint/2010/main" val="2107998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6F6AF-A219-815D-096F-F9331854B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B0F1B52-5E7C-08C3-4D5A-2FF083740A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Material - sampling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65AEA-88F0-8C96-CB96-7F0494DF918D}"/>
              </a:ext>
            </a:extLst>
          </p:cNvPr>
          <p:cNvSpPr txBox="1"/>
          <p:nvPr/>
        </p:nvSpPr>
        <p:spPr>
          <a:xfrm>
            <a:off x="-1806472" y="1149947"/>
            <a:ext cx="105105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pedigree of  Holstein cows ← HPA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↓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295 349 individuals – phenotypic information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↓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20 973 lactating individuals in 2016.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↓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individuals born 2010. – 2013.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↓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mitogenome sequencing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6C6C6C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C74600-E8A5-CBCE-92E0-D4A903E75A78}"/>
              </a:ext>
            </a:extLst>
          </p:cNvPr>
          <p:cNvGraphicFramePr>
            <a:graphicFrameLocks noGrp="1"/>
          </p:cNvGraphicFramePr>
          <p:nvPr/>
        </p:nvGraphicFramePr>
        <p:xfrm>
          <a:off x="2299977" y="4383768"/>
          <a:ext cx="2590800" cy="1909763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8367">
                <a:tc>
                  <a:txBody>
                    <a:bodyPr/>
                    <a:lstStyle/>
                    <a:p>
                      <a:pPr algn="just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Stat</a:t>
                      </a:r>
                      <a:endParaRPr lang="hr-HR" sz="1100" b="1" dirty="0"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6" marR="9526" marT="8936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hr-HR" sz="2000" b="1" dirty="0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N</a:t>
                      </a:r>
                      <a:endParaRPr lang="hr-HR" sz="1100" b="1" dirty="0"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7" marR="68587" marT="8936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849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hr-HR" sz="2000" dirty="0" err="1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Samples</a:t>
                      </a:r>
                      <a:endParaRPr lang="hr-HR" sz="2000" dirty="0"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6" marR="9526" marT="8936" marB="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hr-HR" sz="2000" b="1" dirty="0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109</a:t>
                      </a:r>
                    </a:p>
                  </a:txBody>
                  <a:tcPr marL="68587" marR="68587" marT="8936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7849">
                <a:tc>
                  <a:txBody>
                    <a:bodyPr/>
                    <a:lstStyle/>
                    <a:p>
                      <a:pPr marL="0" indent="0">
                        <a:lnSpc>
                          <a:spcPct val="106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000" dirty="0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  - milk</a:t>
                      </a:r>
                      <a:endParaRPr lang="hr-HR" sz="1100" dirty="0"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6" marR="9526" marT="893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86</a:t>
                      </a:r>
                      <a:endParaRPr lang="hr-HR" sz="2000" dirty="0"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7" marR="68587" marT="893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7849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-</a:t>
                      </a:r>
                      <a:r>
                        <a:rPr lang="en-US" sz="2000" baseline="0" dirty="0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000" dirty="0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tissue</a:t>
                      </a:r>
                      <a:endParaRPr lang="hr-HR" sz="2000" dirty="0"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6" marR="9526" marT="893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hr-HR" sz="2000" dirty="0"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7" marR="68587" marT="893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7849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  - hair</a:t>
                      </a:r>
                      <a:endParaRPr lang="hr-HR" sz="2000" dirty="0"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6" marR="9526" marT="8936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6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22</a:t>
                      </a:r>
                      <a:endParaRPr lang="hr-HR" sz="2000" dirty="0"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7" marR="68587" marT="8936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5388E58E-6598-B55F-7BC1-0553D7695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219" y="779381"/>
            <a:ext cx="2103437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85E731-DD84-42C9-E652-506E1CB42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748" y="3956647"/>
            <a:ext cx="4244975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66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6">
            <a:extLst>
              <a:ext uri="{FF2B5EF4-FFF2-40B4-BE49-F238E27FC236}">
                <a16:creationId xmlns:a16="http://schemas.microsoft.com/office/drawing/2014/main" id="{6AC603BD-A54C-AA1D-32F9-9BC053FEBD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1014" y="-1207673"/>
            <a:ext cx="53054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39" name="AutoShape 14" descr="Image result for environmental factors">
            <a:extLst>
              <a:ext uri="{FF2B5EF4-FFF2-40B4-BE49-F238E27FC236}">
                <a16:creationId xmlns:a16="http://schemas.microsoft.com/office/drawing/2014/main" id="{92B85D59-962E-2A6C-B02B-1F71E0EC5C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1013" y="55286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0" name="AutoShape 16" descr="Image result for environmental factors">
            <a:extLst>
              <a:ext uri="{FF2B5EF4-FFF2-40B4-BE49-F238E27FC236}">
                <a16:creationId xmlns:a16="http://schemas.microsoft.com/office/drawing/2014/main" id="{0F1576F4-F39E-746B-EEC0-245F1ABF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3341" y="1488056"/>
            <a:ext cx="1239838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1" name="AutoShape 18" descr="Image result for environmental factors">
            <a:extLst>
              <a:ext uri="{FF2B5EF4-FFF2-40B4-BE49-F238E27FC236}">
                <a16:creationId xmlns:a16="http://schemas.microsoft.com/office/drawing/2014/main" id="{4907444D-60EE-752A-605D-74A98BE3DF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5813" y="85766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342" name="Picture 2">
            <a:extLst>
              <a:ext uri="{FF2B5EF4-FFF2-40B4-BE49-F238E27FC236}">
                <a16:creationId xmlns:a16="http://schemas.microsoft.com/office/drawing/2014/main" id="{B1484FD5-4C4B-0C75-405C-45162DAD5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5060"/>
          <a:stretch>
            <a:fillRect/>
          </a:stretch>
        </p:blipFill>
        <p:spPr bwMode="auto">
          <a:xfrm>
            <a:off x="2398804" y="1380106"/>
            <a:ext cx="54038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Rectangle 16">
            <a:extLst>
              <a:ext uri="{FF2B5EF4-FFF2-40B4-BE49-F238E27FC236}">
                <a16:creationId xmlns:a16="http://schemas.microsoft.com/office/drawing/2014/main" id="{03192833-57CF-405C-58D9-843439E4F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379" y="5330070"/>
            <a:ext cx="611981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hr-H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”M</a:t>
            </a:r>
            <a:r>
              <a:rPr kumimoji="0" lang="en-GB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aternal</a:t>
            </a:r>
            <a:r>
              <a:rPr kumimoji="0" lang="en-GB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inheritance without recombination</a:t>
            </a:r>
            <a:r>
              <a:rPr kumimoji="0" lang="hr-H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”</a:t>
            </a:r>
            <a:endParaRPr kumimoji="0" lang="en-GB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4344" name="Picture 5">
            <a:extLst>
              <a:ext uri="{FF2B5EF4-FFF2-40B4-BE49-F238E27FC236}">
                <a16:creationId xmlns:a16="http://schemas.microsoft.com/office/drawing/2014/main" id="{9416752A-C38C-692F-1E48-265304322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19" y="2379995"/>
            <a:ext cx="4384762" cy="1930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Rectangle 10">
            <a:extLst>
              <a:ext uri="{FF2B5EF4-FFF2-40B4-BE49-F238E27FC236}">
                <a16:creationId xmlns:a16="http://schemas.microsoft.com/office/drawing/2014/main" id="{66A50D43-6D9B-6BA9-9629-3C207D530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984" y="5658571"/>
            <a:ext cx="6256337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MaGelLAn</a:t>
            </a:r>
            <a:r>
              <a:rPr kumimoji="0" lang="hr-H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(Maternal Genealogy Lineage </a:t>
            </a:r>
            <a:r>
              <a:rPr kumimoji="0" lang="en-US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Analyser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E49016-5C0E-9E32-B617-61F11530D5FA}"/>
              </a:ext>
            </a:extLst>
          </p:cNvPr>
          <p:cNvSpPr/>
          <p:nvPr/>
        </p:nvSpPr>
        <p:spPr>
          <a:xfrm>
            <a:off x="4064091" y="1380105"/>
            <a:ext cx="215900" cy="214312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42E6FE-37BD-9EFA-AC7D-2987CFA000F4}"/>
              </a:ext>
            </a:extLst>
          </p:cNvPr>
          <p:cNvSpPr/>
          <p:nvPr/>
        </p:nvSpPr>
        <p:spPr>
          <a:xfrm>
            <a:off x="3537041" y="1848418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53731EA-CAA3-6077-E1AC-62750A46977C}"/>
              </a:ext>
            </a:extLst>
          </p:cNvPr>
          <p:cNvSpPr/>
          <p:nvPr/>
        </p:nvSpPr>
        <p:spPr>
          <a:xfrm>
            <a:off x="2998879" y="2281806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CF2AA9B-FBB4-4F22-4A89-9AE27AF8859A}"/>
              </a:ext>
            </a:extLst>
          </p:cNvPr>
          <p:cNvSpPr/>
          <p:nvPr/>
        </p:nvSpPr>
        <p:spPr>
          <a:xfrm>
            <a:off x="3525929" y="2294506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6E61BB3-B8CA-10E5-3F57-C2CCA0C90737}"/>
              </a:ext>
            </a:extLst>
          </p:cNvPr>
          <p:cNvSpPr/>
          <p:nvPr/>
        </p:nvSpPr>
        <p:spPr>
          <a:xfrm>
            <a:off x="2975066" y="2750118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BF02-7059-91F8-4BE9-A0A72924A30D}"/>
              </a:ext>
            </a:extLst>
          </p:cNvPr>
          <p:cNvSpPr/>
          <p:nvPr/>
        </p:nvSpPr>
        <p:spPr>
          <a:xfrm>
            <a:off x="2448016" y="2750118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8BEE7FF-D390-F39E-24DC-E5C904E88441}"/>
              </a:ext>
            </a:extLst>
          </p:cNvPr>
          <p:cNvSpPr/>
          <p:nvPr/>
        </p:nvSpPr>
        <p:spPr>
          <a:xfrm>
            <a:off x="5138829" y="1380105"/>
            <a:ext cx="215900" cy="21431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EFD694-01FF-85DA-C27B-90ABD502F70F}"/>
              </a:ext>
            </a:extLst>
          </p:cNvPr>
          <p:cNvSpPr/>
          <p:nvPr/>
        </p:nvSpPr>
        <p:spPr>
          <a:xfrm>
            <a:off x="4611779" y="1840481"/>
            <a:ext cx="215900" cy="212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308247-C393-F934-E8A9-A8C09C1CD08D}"/>
              </a:ext>
            </a:extLst>
          </p:cNvPr>
          <p:cNvSpPr/>
          <p:nvPr/>
        </p:nvSpPr>
        <p:spPr>
          <a:xfrm>
            <a:off x="4613366" y="2737418"/>
            <a:ext cx="215900" cy="212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B236C5C-E4E4-798F-C709-BFE79D27017A}"/>
              </a:ext>
            </a:extLst>
          </p:cNvPr>
          <p:cNvSpPr/>
          <p:nvPr/>
        </p:nvSpPr>
        <p:spPr>
          <a:xfrm>
            <a:off x="4064091" y="3200968"/>
            <a:ext cx="215900" cy="212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5A13F47-E1DA-82CE-4187-2EE646B978C2}"/>
              </a:ext>
            </a:extLst>
          </p:cNvPr>
          <p:cNvSpPr/>
          <p:nvPr/>
        </p:nvSpPr>
        <p:spPr>
          <a:xfrm>
            <a:off x="6221504" y="1380105"/>
            <a:ext cx="215900" cy="2143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23BA786-0A45-29AF-4E28-5A579340E031}"/>
              </a:ext>
            </a:extLst>
          </p:cNvPr>
          <p:cNvSpPr/>
          <p:nvPr/>
        </p:nvSpPr>
        <p:spPr>
          <a:xfrm>
            <a:off x="5678579" y="181666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F65CA4A-AF4D-F1B9-DFF1-22BC1A6BB54A}"/>
              </a:ext>
            </a:extLst>
          </p:cNvPr>
          <p:cNvSpPr/>
          <p:nvPr/>
        </p:nvSpPr>
        <p:spPr>
          <a:xfrm>
            <a:off x="6235791" y="1854768"/>
            <a:ext cx="217488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ACCC294-B2AD-55D0-73C5-1A8A78B6C9E6}"/>
              </a:ext>
            </a:extLst>
          </p:cNvPr>
          <p:cNvSpPr/>
          <p:nvPr/>
        </p:nvSpPr>
        <p:spPr>
          <a:xfrm>
            <a:off x="6781891" y="2300856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F3703-EAFF-9C51-57F2-59A6914487DC}"/>
              </a:ext>
            </a:extLst>
          </p:cNvPr>
          <p:cNvSpPr/>
          <p:nvPr/>
        </p:nvSpPr>
        <p:spPr>
          <a:xfrm>
            <a:off x="5681754" y="2300856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57D3B3C-0BF1-1C07-C248-D7BEA798BDC3}"/>
              </a:ext>
            </a:extLst>
          </p:cNvPr>
          <p:cNvSpPr/>
          <p:nvPr/>
        </p:nvSpPr>
        <p:spPr>
          <a:xfrm>
            <a:off x="5678579" y="27501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0184A8-8C81-E643-A096-6EA8EF19EAA6}"/>
              </a:ext>
            </a:extLst>
          </p:cNvPr>
          <p:cNvSpPr/>
          <p:nvPr/>
        </p:nvSpPr>
        <p:spPr>
          <a:xfrm>
            <a:off x="5138829" y="320096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3F28236-996A-329E-3A02-95FDECF4B908}"/>
              </a:ext>
            </a:extLst>
          </p:cNvPr>
          <p:cNvSpPr/>
          <p:nvPr/>
        </p:nvSpPr>
        <p:spPr>
          <a:xfrm>
            <a:off x="5408704" y="320096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B3B3C08-70BF-3271-29BD-83096A7E225A}"/>
              </a:ext>
            </a:extLst>
          </p:cNvPr>
          <p:cNvSpPr/>
          <p:nvPr/>
        </p:nvSpPr>
        <p:spPr>
          <a:xfrm>
            <a:off x="5678579" y="32073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184DE81-62E9-07C9-D180-4CFCED2C6566}"/>
              </a:ext>
            </a:extLst>
          </p:cNvPr>
          <p:cNvSpPr/>
          <p:nvPr/>
        </p:nvSpPr>
        <p:spPr>
          <a:xfrm>
            <a:off x="6781891" y="31946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B799274-493F-E555-BE1E-AACBFFB93832}"/>
              </a:ext>
            </a:extLst>
          </p:cNvPr>
          <p:cNvSpPr/>
          <p:nvPr/>
        </p:nvSpPr>
        <p:spPr>
          <a:xfrm>
            <a:off x="6781891" y="27501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2A09568-5D90-1B25-FE33-D0D1799CD8C1}"/>
              </a:ext>
            </a:extLst>
          </p:cNvPr>
          <p:cNvSpPr/>
          <p:nvPr/>
        </p:nvSpPr>
        <p:spPr>
          <a:xfrm>
            <a:off x="7312116" y="2742181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AFD9F03-DF60-3F22-143E-F05C22906D36}"/>
              </a:ext>
            </a:extLst>
          </p:cNvPr>
          <p:cNvSpPr/>
          <p:nvPr/>
        </p:nvSpPr>
        <p:spPr>
          <a:xfrm>
            <a:off x="6215154" y="36264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DB594F9-0ADE-5467-99CA-8F9BF4B8D6C9}"/>
              </a:ext>
            </a:extLst>
          </p:cNvPr>
          <p:cNvSpPr/>
          <p:nvPr/>
        </p:nvSpPr>
        <p:spPr>
          <a:xfrm>
            <a:off x="5678579" y="364229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DFC4F91-D7E5-CEE5-DBDC-1CD3A0524CBD}"/>
              </a:ext>
            </a:extLst>
          </p:cNvPr>
          <p:cNvSpPr/>
          <p:nvPr/>
        </p:nvSpPr>
        <p:spPr>
          <a:xfrm>
            <a:off x="4843554" y="364229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2E4E9EB-740A-4D23-6548-B7201F13C30A}"/>
              </a:ext>
            </a:extLst>
          </p:cNvPr>
          <p:cNvSpPr/>
          <p:nvPr/>
        </p:nvSpPr>
        <p:spPr>
          <a:xfrm>
            <a:off x="4575266" y="364864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9B77343-8FD8-12F4-0F1E-AB9458880371}"/>
              </a:ext>
            </a:extLst>
          </p:cNvPr>
          <p:cNvSpPr/>
          <p:nvPr/>
        </p:nvSpPr>
        <p:spPr>
          <a:xfrm>
            <a:off x="5672229" y="410584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FF19624-FFD5-5AFA-F843-37000FEC3C17}"/>
              </a:ext>
            </a:extLst>
          </p:cNvPr>
          <p:cNvSpPr/>
          <p:nvPr/>
        </p:nvSpPr>
        <p:spPr>
          <a:xfrm>
            <a:off x="5138829" y="408996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06D9B9E-4F7E-5C7F-CC56-CF62F886EFD1}"/>
              </a:ext>
            </a:extLst>
          </p:cNvPr>
          <p:cNvSpPr/>
          <p:nvPr/>
        </p:nvSpPr>
        <p:spPr>
          <a:xfrm>
            <a:off x="5138829" y="455669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E828A97-3023-B809-D462-7B6A61E2FDD0}"/>
              </a:ext>
            </a:extLst>
          </p:cNvPr>
          <p:cNvSpPr/>
          <p:nvPr/>
        </p:nvSpPr>
        <p:spPr>
          <a:xfrm>
            <a:off x="2971891" y="36264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5E3F0F-3B62-87F6-2EB9-B4C538E0B4AE}"/>
              </a:ext>
            </a:extLst>
          </p:cNvPr>
          <p:cNvSpPr/>
          <p:nvPr/>
        </p:nvSpPr>
        <p:spPr>
          <a:xfrm>
            <a:off x="2968716" y="409949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D5142DD-D5C9-ECC9-A526-A5EAB3671466}"/>
              </a:ext>
            </a:extLst>
          </p:cNvPr>
          <p:cNvSpPr/>
          <p:nvPr/>
        </p:nvSpPr>
        <p:spPr>
          <a:xfrm>
            <a:off x="3506879" y="4097906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8859ED1-F57E-DE01-89BE-84D80F6819DA}"/>
              </a:ext>
            </a:extLst>
          </p:cNvPr>
          <p:cNvSpPr/>
          <p:nvPr/>
        </p:nvSpPr>
        <p:spPr>
          <a:xfrm>
            <a:off x="2963954" y="454399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337" name="TextBox 6">
            <a:extLst>
              <a:ext uri="{FF2B5EF4-FFF2-40B4-BE49-F238E27FC236}">
                <a16:creationId xmlns:a16="http://schemas.microsoft.com/office/drawing/2014/main" id="{9737ADA4-28CE-B07C-6148-A7DF38409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5" y="1871018"/>
            <a:ext cx="200086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2000" b="1" i="0" u="sng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</a:t>
            </a:r>
            <a:r>
              <a:rPr kumimoji="0" lang="en-US" altLang="sr-Latn-RS" sz="2000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</a:t>
            </a:r>
            <a:r>
              <a:rPr kumimoji="0" lang="en-US" altLang="sr-Latn-R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ders</a:t>
            </a:r>
            <a:r>
              <a:rPr kumimoji="0" lang="en-US" alt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</a:t>
            </a:r>
            <a:r>
              <a:rPr kumimoji="0" lang="en-US" altLang="sr-Latn-R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0301C2-3D47-D3A6-1DC8-D751E4EAC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9" y="3264843"/>
            <a:ext cx="2383986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2000" b="1" i="0" u="sng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</a:t>
            </a:r>
            <a:r>
              <a:rPr kumimoji="0" lang="en-US" altLang="sr-Latn-RS" sz="2000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vidu</a:t>
            </a:r>
            <a:r>
              <a:rPr kumimoji="0" lang="en-US" altLang="sr-Latn-R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als</a:t>
            </a:r>
            <a:r>
              <a:rPr kumimoji="0" lang="en-US" alt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</a:t>
            </a:r>
            <a:r>
              <a:rPr kumimoji="0" lang="en-US" altLang="sr-Latn-R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2373</a:t>
            </a:r>
          </a:p>
        </p:txBody>
      </p:sp>
      <p:sp>
        <p:nvSpPr>
          <p:cNvPr id="12339" name="TextBox 11">
            <a:extLst>
              <a:ext uri="{FF2B5EF4-FFF2-40B4-BE49-F238E27FC236}">
                <a16:creationId xmlns:a16="http://schemas.microsoft.com/office/drawing/2014/main" id="{8B2FDF2A-9AF5-35D6-EF6E-F25FBE97E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6" y="1226494"/>
            <a:ext cx="23368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Maternal lineages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↓</a:t>
            </a:r>
          </a:p>
        </p:txBody>
      </p:sp>
      <p:sp>
        <p:nvSpPr>
          <p:cNvPr id="81" name="Arrow: Up 80">
            <a:extLst>
              <a:ext uri="{FF2B5EF4-FFF2-40B4-BE49-F238E27FC236}">
                <a16:creationId xmlns:a16="http://schemas.microsoft.com/office/drawing/2014/main" id="{1BB369F3-63A5-9221-3EC6-8BE570CAADF0}"/>
              </a:ext>
            </a:extLst>
          </p:cNvPr>
          <p:cNvSpPr/>
          <p:nvPr/>
        </p:nvSpPr>
        <p:spPr>
          <a:xfrm>
            <a:off x="5111842" y="4802755"/>
            <a:ext cx="295275" cy="40005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Arrow: Up 81">
            <a:extLst>
              <a:ext uri="{FF2B5EF4-FFF2-40B4-BE49-F238E27FC236}">
                <a16:creationId xmlns:a16="http://schemas.microsoft.com/office/drawing/2014/main" id="{02FB5105-504A-A457-1665-C40DA173149B}"/>
              </a:ext>
            </a:extLst>
          </p:cNvPr>
          <p:cNvSpPr/>
          <p:nvPr/>
        </p:nvSpPr>
        <p:spPr>
          <a:xfrm>
            <a:off x="3210017" y="3461317"/>
            <a:ext cx="296863" cy="40005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Arrow: Up 83">
            <a:extLst>
              <a:ext uri="{FF2B5EF4-FFF2-40B4-BE49-F238E27FC236}">
                <a16:creationId xmlns:a16="http://schemas.microsoft.com/office/drawing/2014/main" id="{A5793394-07B7-280D-ACD2-71FAA0D0181B}"/>
              </a:ext>
            </a:extLst>
          </p:cNvPr>
          <p:cNvSpPr/>
          <p:nvPr/>
        </p:nvSpPr>
        <p:spPr>
          <a:xfrm>
            <a:off x="4024405" y="3488305"/>
            <a:ext cx="295275" cy="40005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AABF5C3-4EF0-606E-0F16-EB7F5054E9A2}"/>
              </a:ext>
            </a:extLst>
          </p:cNvPr>
          <p:cNvSpPr/>
          <p:nvPr/>
        </p:nvSpPr>
        <p:spPr>
          <a:xfrm>
            <a:off x="3243354" y="3191443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FDBCE50-1819-358F-9814-9C5A6175F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6" y="4669780"/>
            <a:ext cx="22352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2000" b="1" i="0" u="sng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</a:t>
            </a:r>
            <a:r>
              <a:rPr kumimoji="0" lang="en-US" altLang="sr-Latn-RS" sz="2000" b="1" i="0" u="sng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vidu</a:t>
            </a:r>
            <a:r>
              <a:rPr kumimoji="0" lang="en-US" altLang="sr-Latn-RS" sz="20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als</a:t>
            </a:r>
            <a:r>
              <a:rPr kumimoji="0" lang="en-US" alt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sr-Latn-R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 </a:t>
            </a:r>
            <a:r>
              <a:rPr kumimoji="0" lang="hr-HR" altLang="sr-Latn-R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109</a:t>
            </a:r>
            <a:endParaRPr kumimoji="0" lang="en-US" altLang="sr-Latn-RS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9F534F-7E60-1EAC-6B35-EB74DEC69978}"/>
              </a:ext>
            </a:extLst>
          </p:cNvPr>
          <p:cNvCxnSpPr>
            <a:cxnSpLocks/>
          </p:cNvCxnSpPr>
          <p:nvPr/>
        </p:nvCxnSpPr>
        <p:spPr>
          <a:xfrm>
            <a:off x="331789" y="3758555"/>
            <a:ext cx="0" cy="876300"/>
          </a:xfrm>
          <a:prstGeom prst="straightConnector1">
            <a:avLst/>
          </a:prstGeom>
          <a:ln w="38100">
            <a:solidFill>
              <a:srgbClr val="007E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39FDF06-78FE-80A8-4A1C-5CF535FFE332}"/>
              </a:ext>
            </a:extLst>
          </p:cNvPr>
          <p:cNvCxnSpPr>
            <a:cxnSpLocks/>
          </p:cNvCxnSpPr>
          <p:nvPr/>
        </p:nvCxnSpPr>
        <p:spPr>
          <a:xfrm>
            <a:off x="898526" y="3777605"/>
            <a:ext cx="0" cy="87630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46E451D-9FFF-3072-437C-3187E5E78BC6}"/>
              </a:ext>
            </a:extLst>
          </p:cNvPr>
          <p:cNvCxnSpPr>
            <a:cxnSpLocks/>
          </p:cNvCxnSpPr>
          <p:nvPr/>
        </p:nvCxnSpPr>
        <p:spPr>
          <a:xfrm>
            <a:off x="1403351" y="3777605"/>
            <a:ext cx="0" cy="8763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3E97BF6-8395-DFD6-A03D-E30FDCE1AFF8}"/>
              </a:ext>
            </a:extLst>
          </p:cNvPr>
          <p:cNvCxnSpPr>
            <a:cxnSpLocks/>
          </p:cNvCxnSpPr>
          <p:nvPr/>
        </p:nvCxnSpPr>
        <p:spPr>
          <a:xfrm>
            <a:off x="898526" y="2388543"/>
            <a:ext cx="0" cy="87630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A4E6726-6772-FAE8-A0A8-12E71DE43B79}"/>
              </a:ext>
            </a:extLst>
          </p:cNvPr>
          <p:cNvCxnSpPr>
            <a:cxnSpLocks/>
          </p:cNvCxnSpPr>
          <p:nvPr/>
        </p:nvCxnSpPr>
        <p:spPr>
          <a:xfrm>
            <a:off x="334964" y="2382193"/>
            <a:ext cx="0" cy="876300"/>
          </a:xfrm>
          <a:prstGeom prst="straightConnector1">
            <a:avLst/>
          </a:prstGeom>
          <a:ln w="38100">
            <a:solidFill>
              <a:srgbClr val="007E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51CB232-9625-9E32-499E-78579C39AF93}"/>
              </a:ext>
            </a:extLst>
          </p:cNvPr>
          <p:cNvCxnSpPr>
            <a:cxnSpLocks/>
          </p:cNvCxnSpPr>
          <p:nvPr/>
        </p:nvCxnSpPr>
        <p:spPr>
          <a:xfrm>
            <a:off x="1403351" y="2388543"/>
            <a:ext cx="0" cy="8763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DD931A3E-89C3-D32B-74BD-7F90A2831862}"/>
              </a:ext>
            </a:extLst>
          </p:cNvPr>
          <p:cNvSpPr/>
          <p:nvPr/>
        </p:nvSpPr>
        <p:spPr>
          <a:xfrm>
            <a:off x="4581616" y="2277043"/>
            <a:ext cx="215900" cy="212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TextBox 11">
            <a:extLst>
              <a:ext uri="{FF2B5EF4-FFF2-40B4-BE49-F238E27FC236}">
                <a16:creationId xmlns:a16="http://schemas.microsoft.com/office/drawing/2014/main" id="{53B80378-0EC7-379C-53CC-1A2E4565E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2004" y="999105"/>
            <a:ext cx="709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altLang="sr-Latn-RS" sz="2000" b="1" i="0" u="none" strike="noStrike" kern="1200" cap="none" spc="0" normalizeH="0" baseline="0" noProof="0" dirty="0">
                <a:ln>
                  <a:noFill/>
                </a:ln>
                <a:solidFill>
                  <a:srgbClr val="007E3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ML1</a:t>
            </a:r>
            <a:endParaRPr kumimoji="0" lang="en-US" altLang="sr-Latn-RS" sz="2000" b="1" i="0" u="none" strike="noStrike" kern="1200" cap="none" spc="0" normalizeH="0" baseline="0" noProof="0" dirty="0">
              <a:ln>
                <a:noFill/>
              </a:ln>
              <a:solidFill>
                <a:srgbClr val="007E3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4" name="TextBox 11">
            <a:extLst>
              <a:ext uri="{FF2B5EF4-FFF2-40B4-BE49-F238E27FC236}">
                <a16:creationId xmlns:a16="http://schemas.microsoft.com/office/drawing/2014/main" id="{40F9C195-4463-0EB6-12E8-77CCABEA8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767" y="999105"/>
            <a:ext cx="70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altLang="sr-Latn-RS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ML2</a:t>
            </a:r>
            <a:endParaRPr kumimoji="0" lang="en-US" altLang="sr-Latn-RS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5" name="TextBox 11">
            <a:extLst>
              <a:ext uri="{FF2B5EF4-FFF2-40B4-BE49-F238E27FC236}">
                <a16:creationId xmlns:a16="http://schemas.microsoft.com/office/drawing/2014/main" id="{6E9DEB79-9C62-5BF3-AE30-51C01D67E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129" y="1002280"/>
            <a:ext cx="709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altLang="sr-Latn-R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ML3</a:t>
            </a:r>
            <a:endParaRPr kumimoji="0" lang="en-US" altLang="sr-Latn-RS" sz="20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8" name="Arrow: Up 97">
            <a:extLst>
              <a:ext uri="{FF2B5EF4-FFF2-40B4-BE49-F238E27FC236}">
                <a16:creationId xmlns:a16="http://schemas.microsoft.com/office/drawing/2014/main" id="{583666A8-E4FF-309F-7C45-2A0EE0B9165E}"/>
              </a:ext>
            </a:extLst>
          </p:cNvPr>
          <p:cNvSpPr/>
          <p:nvPr/>
        </p:nvSpPr>
        <p:spPr>
          <a:xfrm>
            <a:off x="2924267" y="4802755"/>
            <a:ext cx="295275" cy="40005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r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5CB5F0B-6161-4778-7D12-8066ABB5E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3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Pedigree analysis and imputation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D27088-19FF-8F4A-9FD2-0329886DC288}"/>
              </a:ext>
            </a:extLst>
          </p:cNvPr>
          <p:cNvSpPr txBox="1"/>
          <p:nvPr/>
        </p:nvSpPr>
        <p:spPr>
          <a:xfrm>
            <a:off x="93845" y="6181273"/>
            <a:ext cx="1809568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mag_verif.py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CC3C5ED-8494-2276-70D2-28A00D9007DA}"/>
              </a:ext>
            </a:extLst>
          </p:cNvPr>
          <p:cNvSpPr txBox="1"/>
          <p:nvPr/>
        </p:nvSpPr>
        <p:spPr>
          <a:xfrm>
            <a:off x="1962260" y="6198790"/>
            <a:ext cx="1809568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mag_stat.py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3FB1B-0E8C-F8BF-B67A-0A781181181E}"/>
              </a:ext>
            </a:extLst>
          </p:cNvPr>
          <p:cNvSpPr txBox="1"/>
          <p:nvPr/>
        </p:nvSpPr>
        <p:spPr>
          <a:xfrm>
            <a:off x="3741829" y="6198790"/>
            <a:ext cx="2020285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mag_sampl.py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60FD864-3C8B-6267-DE0A-F50F845CF382}"/>
              </a:ext>
            </a:extLst>
          </p:cNvPr>
          <p:cNvSpPr txBox="1"/>
          <p:nvPr/>
        </p:nvSpPr>
        <p:spPr>
          <a:xfrm>
            <a:off x="5894479" y="6216412"/>
            <a:ext cx="2020285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mag_calc.py</a:t>
            </a:r>
          </a:p>
        </p:txBody>
      </p:sp>
      <p:pic>
        <p:nvPicPr>
          <p:cNvPr id="96" name="Picture 9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BA1039-F630-B1ED-36D4-88F505399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54" y="650687"/>
            <a:ext cx="4353716" cy="154137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5541AB4-EFE5-11D3-F097-1184640F200C}"/>
              </a:ext>
            </a:extLst>
          </p:cNvPr>
          <p:cNvSpPr txBox="1"/>
          <p:nvPr/>
        </p:nvSpPr>
        <p:spPr>
          <a:xfrm>
            <a:off x="8997832" y="5386267"/>
            <a:ext cx="265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R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“Molecular pedigree”</a:t>
            </a:r>
            <a:r>
              <a:rPr kumimoji="0" lang="en-HR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2" name="Up-down Arrow 101">
            <a:extLst>
              <a:ext uri="{FF2B5EF4-FFF2-40B4-BE49-F238E27FC236}">
                <a16:creationId xmlns:a16="http://schemas.microsoft.com/office/drawing/2014/main" id="{66713384-A3E1-9674-7340-4FAE964DCFB4}"/>
              </a:ext>
            </a:extLst>
          </p:cNvPr>
          <p:cNvSpPr/>
          <p:nvPr/>
        </p:nvSpPr>
        <p:spPr>
          <a:xfrm>
            <a:off x="9973456" y="4969101"/>
            <a:ext cx="196572" cy="4000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0F1298-7BE7-1E78-7497-18EE9F441A5D}"/>
              </a:ext>
            </a:extLst>
          </p:cNvPr>
          <p:cNvSpPr txBox="1"/>
          <p:nvPr/>
        </p:nvSpPr>
        <p:spPr>
          <a:xfrm>
            <a:off x="9435345" y="6247795"/>
            <a:ext cx="1525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R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Imputation</a:t>
            </a:r>
            <a:endParaRPr kumimoji="0" lang="en-HR" sz="1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32B948-50B8-41D5-5803-8313E8578AB2}"/>
              </a:ext>
            </a:extLst>
          </p:cNvPr>
          <p:cNvSpPr txBox="1"/>
          <p:nvPr/>
        </p:nvSpPr>
        <p:spPr>
          <a:xfrm>
            <a:off x="9564652" y="449856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R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Pedigree</a:t>
            </a:r>
            <a:endParaRPr kumimoji="0" lang="en-HR" sz="1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Up-down Arrow 99">
            <a:extLst>
              <a:ext uri="{FF2B5EF4-FFF2-40B4-BE49-F238E27FC236}">
                <a16:creationId xmlns:a16="http://schemas.microsoft.com/office/drawing/2014/main" id="{6D14A73B-A2AA-5F74-D5F9-2C8B9C484AC7}"/>
              </a:ext>
            </a:extLst>
          </p:cNvPr>
          <p:cNvSpPr/>
          <p:nvPr/>
        </p:nvSpPr>
        <p:spPr>
          <a:xfrm>
            <a:off x="9985600" y="5794824"/>
            <a:ext cx="196572" cy="4000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4">
            <a:extLst>
              <a:ext uri="{FF2B5EF4-FFF2-40B4-BE49-F238E27FC236}">
                <a16:creationId xmlns:a16="http://schemas.microsoft.com/office/drawing/2014/main" id="{5076B6F5-FD94-00F0-7B8D-4E7B1644C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7" t="46219" r="70584" b="51189"/>
          <a:stretch>
            <a:fillRect/>
          </a:stretch>
        </p:blipFill>
        <p:spPr bwMode="auto">
          <a:xfrm>
            <a:off x="3821508" y="718609"/>
            <a:ext cx="734617" cy="29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4">
            <a:extLst>
              <a:ext uri="{FF2B5EF4-FFF2-40B4-BE49-F238E27FC236}">
                <a16:creationId xmlns:a16="http://schemas.microsoft.com/office/drawing/2014/main" id="{67EAA180-BCD3-59FD-D29B-A8559A1EB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1" t="49142" r="70580" b="48371"/>
          <a:stretch>
            <a:fillRect/>
          </a:stretch>
        </p:blipFill>
        <p:spPr bwMode="auto">
          <a:xfrm>
            <a:off x="4860337" y="728197"/>
            <a:ext cx="734617" cy="28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4">
            <a:extLst>
              <a:ext uri="{FF2B5EF4-FFF2-40B4-BE49-F238E27FC236}">
                <a16:creationId xmlns:a16="http://schemas.microsoft.com/office/drawing/2014/main" id="{264A183A-575C-1139-B64A-B64B087285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7" t="52031" r="70596" b="45595"/>
          <a:stretch>
            <a:fillRect/>
          </a:stretch>
        </p:blipFill>
        <p:spPr bwMode="auto">
          <a:xfrm>
            <a:off x="5980202" y="728197"/>
            <a:ext cx="722403" cy="270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00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45" grpId="0" animBg="1"/>
      <p:bldP spid="46" grpId="0" animBg="1"/>
      <p:bldP spid="47" grpId="0" animBg="1"/>
      <p:bldP spid="48" grpId="0" animBg="1"/>
      <p:bldP spid="12337" grpId="0"/>
      <p:bldP spid="83" grpId="0"/>
      <p:bldP spid="12339" grpId="0"/>
      <p:bldP spid="81" grpId="0" animBg="1"/>
      <p:bldP spid="82" grpId="0" animBg="1"/>
      <p:bldP spid="84" grpId="0" animBg="1"/>
      <p:bldP spid="85" grpId="0" animBg="1"/>
      <p:bldP spid="86" grpId="0"/>
      <p:bldP spid="92" grpId="0" animBg="1"/>
      <p:bldP spid="93" grpId="0"/>
      <p:bldP spid="94" grpId="0"/>
      <p:bldP spid="95" grpId="0"/>
      <p:bldP spid="98" grpId="0" animBg="1"/>
      <p:bldP spid="116" grpId="0"/>
      <p:bldP spid="117" grpId="0"/>
      <p:bldP spid="118" grpId="0"/>
      <p:bldP spid="1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7BDC5-4485-CA02-14F3-7A6DAD3E7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D3B4C5-CD04-F360-118D-1F29355C4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Material - sampling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0D526B6-6E35-2117-397E-76D205E50110}"/>
              </a:ext>
            </a:extLst>
          </p:cNvPr>
          <p:cNvGraphicFramePr>
            <a:graphicFrameLocks noGrp="1"/>
          </p:cNvGraphicFramePr>
          <p:nvPr/>
        </p:nvGraphicFramePr>
        <p:xfrm>
          <a:off x="3132084" y="5066919"/>
          <a:ext cx="2564968" cy="1393257"/>
        </p:xfrm>
        <a:graphic>
          <a:graphicData uri="http://schemas.openxmlformats.org/drawingml/2006/table">
            <a:tbl>
              <a:tblPr/>
              <a:tblGrid>
                <a:gridCol w="1283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1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r-Latn-R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</a:t>
                      </a:r>
                      <a:r>
                        <a:rPr kumimoji="0" lang="hr-HR" altLang="sr-Latn-R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kumimoji="0" lang="hr-HR" altLang="sr-Latn-R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8826" marB="0" anchor="b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kumimoji="0" lang="hr-HR" altLang="sr-Latn-R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3" marR="68583" marT="8826" marB="0" anchor="b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213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Samples</a:t>
                      </a:r>
                      <a:endParaRPr kumimoji="0" lang="hr-HR" altLang="sr-Latn-R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8826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r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109</a:t>
                      </a:r>
                    </a:p>
                  </a:txBody>
                  <a:tcPr marL="68583" marR="68583" marT="8826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006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Regions</a:t>
                      </a:r>
                    </a:p>
                  </a:txBody>
                  <a:tcPr marL="9525" marR="9525" marT="8826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r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r-Latn-R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kumimoji="0" lang="hr-HR" altLang="sr-Latn-R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3" marR="68583" marT="8826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107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Farms</a:t>
                      </a:r>
                      <a:endParaRPr kumimoji="0" lang="hr-HR" altLang="sr-Latn-R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8826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r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r-Latn-R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kumimoji="0" lang="hr-HR" altLang="sr-Latn-R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3" marR="68583" marT="8826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8290BD-F1A9-A51C-59B9-580DB22C570E}"/>
              </a:ext>
            </a:extLst>
          </p:cNvPr>
          <p:cNvGraphicFramePr>
            <a:graphicFrameLocks noGrp="1"/>
          </p:cNvGraphicFramePr>
          <p:nvPr/>
        </p:nvGraphicFramePr>
        <p:xfrm>
          <a:off x="6549253" y="5060650"/>
          <a:ext cx="814304" cy="1366782"/>
        </p:xfrm>
        <a:graphic>
          <a:graphicData uri="http://schemas.openxmlformats.org/drawingml/2006/table">
            <a:tbl>
              <a:tblPr/>
              <a:tblGrid>
                <a:gridCol w="814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1781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E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kumimoji="0" lang="hr-HR" altLang="sr-Latn-RS" sz="1100" b="1" i="0" u="none" strike="noStrike" cap="none" normalizeH="0" baseline="0" dirty="0">
                        <a:ln>
                          <a:noFill/>
                        </a:ln>
                        <a:solidFill>
                          <a:srgbClr val="333E5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4" marR="68604" marT="8678" marB="0" anchor="b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AE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204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r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3040</a:t>
                      </a:r>
                    </a:p>
                  </a:txBody>
                  <a:tcPr marL="68604" marR="68604" marT="8678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257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r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68604" marR="68604" marT="8678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464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r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202</a:t>
                      </a:r>
                      <a:endParaRPr kumimoji="0" lang="hr-HR" altLang="sr-Latn-R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604" marR="68604" marT="8678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A52EF6-FE58-B607-99AD-4CADA2EE0C86}"/>
              </a:ext>
            </a:extLst>
          </p:cNvPr>
          <p:cNvGraphicFramePr>
            <a:graphicFrameLocks noGrp="1"/>
          </p:cNvGraphicFramePr>
          <p:nvPr/>
        </p:nvGraphicFramePr>
        <p:xfrm>
          <a:off x="5971946" y="5080093"/>
          <a:ext cx="696913" cy="1347468"/>
        </p:xfrm>
        <a:graphic>
          <a:graphicData uri="http://schemas.openxmlformats.org/drawingml/2006/table">
            <a:tbl>
              <a:tblPr/>
              <a:tblGrid>
                <a:gridCol w="6969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2674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just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sr-Latn-RS" altLang="sr-Latn-RS" sz="11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8698" marB="0" anchor="b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61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marL="9525" marR="9525" marT="8698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9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→</a:t>
                      </a:r>
                      <a:endParaRPr kumimoji="0" lang="hr-HR" altLang="sr-Latn-R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8698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610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685800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→</a:t>
                      </a:r>
                    </a:p>
                  </a:txBody>
                  <a:tcPr marL="9525" marR="9525" marT="8698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" name="Picture 8" descr="A map of the land&#10;&#10;Description automatically generated">
            <a:extLst>
              <a:ext uri="{FF2B5EF4-FFF2-40B4-BE49-F238E27FC236}">
                <a16:creationId xmlns:a16="http://schemas.microsoft.com/office/drawing/2014/main" id="{014574DB-52C2-9217-D2EE-0C3E76054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9" b="11850"/>
          <a:stretch/>
        </p:blipFill>
        <p:spPr>
          <a:xfrm>
            <a:off x="3329066" y="679304"/>
            <a:ext cx="5285760" cy="41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24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EE2F8-88B0-04E3-F6FB-83E75CAA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224272-3961-C033-40D3-C8E879E15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Methods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3AE6453-96CA-4569-EFEE-265171C2C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1923" y="1645624"/>
            <a:ext cx="1970468" cy="927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 step PCR for mitogenome amplification</a:t>
            </a:r>
            <a:endParaRPr kumimoji="0" lang="hr-HR" sz="180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9D038CC-1E33-815F-B757-10AC660F8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1689" y="1180823"/>
            <a:ext cx="3778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↓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62643FCB-E573-F993-91DF-3A3904AE42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527" y="2534444"/>
            <a:ext cx="3778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↓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037838E-42AB-2C71-0430-2B03AEE29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098550"/>
            <a:ext cx="211455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CDC21E5A-122B-8E99-C2F8-D809C1099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5913">
            <a:off x="8832850" y="3249613"/>
            <a:ext cx="1220788" cy="140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6F69A363-3DC5-B590-101E-DF2F65C69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5316538"/>
            <a:ext cx="1468437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3FC14EEC-1B3E-D70B-FC7F-47B023203F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" t="9238" r="8084" b="9212"/>
          <a:stretch>
            <a:fillRect/>
          </a:stretch>
        </p:blipFill>
        <p:spPr bwMode="auto">
          <a:xfrm>
            <a:off x="8966201" y="5427664"/>
            <a:ext cx="1331913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>
            <a:extLst>
              <a:ext uri="{FF2B5EF4-FFF2-40B4-BE49-F238E27FC236}">
                <a16:creationId xmlns:a16="http://schemas.microsoft.com/office/drawing/2014/main" id="{6C3F757F-ABCB-C238-F9C2-3ED76D23D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588" y="939800"/>
            <a:ext cx="1477962" cy="147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113ECFF1-8122-2106-6436-BA8CEBAC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9" y="2786063"/>
            <a:ext cx="1558925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A19B04D-F0E5-C411-4C28-002D2B285BF7}"/>
              </a:ext>
            </a:extLst>
          </p:cNvPr>
          <p:cNvSpPr txBox="1"/>
          <p:nvPr/>
        </p:nvSpPr>
        <p:spPr>
          <a:xfrm>
            <a:off x="5200565" y="802570"/>
            <a:ext cx="1970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GB" noProof="0" dirty="0">
                <a:solidFill>
                  <a:srgbClr val="486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noProof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extraction</a:t>
            </a:r>
          </a:p>
        </p:txBody>
      </p:sp>
      <p:sp>
        <p:nvSpPr>
          <p:cNvPr id="59" name="Rectangle 3">
            <a:extLst>
              <a:ext uri="{FF2B5EF4-FFF2-40B4-BE49-F238E27FC236}">
                <a16:creationId xmlns:a16="http://schemas.microsoft.com/office/drawing/2014/main" id="{4EE282F5-AD55-1939-B690-440E5338C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102" y="2955745"/>
            <a:ext cx="1970468" cy="65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kumimoji="0" lang="en-US" sz="180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urification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of PCR products</a:t>
            </a:r>
            <a:endParaRPr kumimoji="0" lang="hr-HR" sz="180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C42B51A5-BF10-48BF-F12A-CF14E8DF9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4889" y="4119547"/>
            <a:ext cx="2657174" cy="57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NGS library preparation</a:t>
            </a:r>
            <a:endParaRPr kumimoji="0" lang="hr-HR" sz="180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2" name="Rectangle 3">
            <a:extLst>
              <a:ext uri="{FF2B5EF4-FFF2-40B4-BE49-F238E27FC236}">
                <a16:creationId xmlns:a16="http://schemas.microsoft.com/office/drawing/2014/main" id="{C297A470-0600-7804-FBE5-A4CA50F5B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6527" y="3625056"/>
            <a:ext cx="3778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↓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3" name="Rectangle 3">
            <a:extLst>
              <a:ext uri="{FF2B5EF4-FFF2-40B4-BE49-F238E27FC236}">
                <a16:creationId xmlns:a16="http://schemas.microsoft.com/office/drawing/2014/main" id="{27B78072-4A20-9FD7-EE58-0E645916C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245" y="4539456"/>
            <a:ext cx="3778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↓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192" name="Rectangle 3">
            <a:extLst>
              <a:ext uri="{FF2B5EF4-FFF2-40B4-BE49-F238E27FC236}">
                <a16:creationId xmlns:a16="http://schemas.microsoft.com/office/drawing/2014/main" id="{94329139-0C13-9500-45BC-7B873C09F1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827" y="5008367"/>
            <a:ext cx="2352373" cy="760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 service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Illumina </a:t>
            </a:r>
            <a:r>
              <a:rPr lang="en-US" sz="18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HiSeq</a:t>
            </a: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1500 </a:t>
            </a:r>
            <a:endParaRPr kumimoji="0" lang="hr-HR" sz="180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3" name="Rectangle 3">
            <a:extLst>
              <a:ext uri="{FF2B5EF4-FFF2-40B4-BE49-F238E27FC236}">
                <a16:creationId xmlns:a16="http://schemas.microsoft.com/office/drawing/2014/main" id="{287441EA-E5CF-F2B5-60A1-9666AC72FF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7423" y="5734566"/>
            <a:ext cx="3778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↓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4FF8FC70-C16A-687D-E65E-22A278350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0450" y="6180490"/>
            <a:ext cx="3577126" cy="29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sequences .</a:t>
            </a:r>
            <a:r>
              <a:rPr lang="en-US" sz="180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fastq.qz</a:t>
            </a:r>
            <a:r>
              <a:rPr lang="en-US" sz="18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format</a:t>
            </a:r>
            <a:endParaRPr kumimoji="0" lang="hr-HR" sz="180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72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83E6D-EBB2-E28D-5165-D76F16001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7">
            <a:extLst>
              <a:ext uri="{FF2B5EF4-FFF2-40B4-BE49-F238E27FC236}">
                <a16:creationId xmlns:a16="http://schemas.microsoft.com/office/drawing/2014/main" id="{ABCAA339-EF19-DE5C-7EDE-5F5512A15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468" y="3182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34">
            <a:extLst>
              <a:ext uri="{FF2B5EF4-FFF2-40B4-BE49-F238E27FC236}">
                <a16:creationId xmlns:a16="http://schemas.microsoft.com/office/drawing/2014/main" id="{798E18B0-DBC6-5918-44ED-9D6D48EC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0868" y="75191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49">
            <a:extLst>
              <a:ext uri="{FF2B5EF4-FFF2-40B4-BE49-F238E27FC236}">
                <a16:creationId xmlns:a16="http://schemas.microsoft.com/office/drawing/2014/main" id="{3098F7D6-EA25-8659-19F4-D5878E005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468" y="31825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ight Arrow 39">
            <a:extLst>
              <a:ext uri="{FF2B5EF4-FFF2-40B4-BE49-F238E27FC236}">
                <a16:creationId xmlns:a16="http://schemas.microsoft.com/office/drawing/2014/main" id="{C02BFA50-980D-871C-1982-59B54C6AD474}"/>
              </a:ext>
            </a:extLst>
          </p:cNvPr>
          <p:cNvSpPr/>
          <p:nvPr/>
        </p:nvSpPr>
        <p:spPr>
          <a:xfrm rot="5400000">
            <a:off x="1947708" y="1879671"/>
            <a:ext cx="360519" cy="189396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2400" kern="0" noProof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AC1C2F-90AE-A412-58DF-48FC2F478349}"/>
              </a:ext>
            </a:extLst>
          </p:cNvPr>
          <p:cNvSpPr txBox="1"/>
          <p:nvPr/>
        </p:nvSpPr>
        <p:spPr>
          <a:xfrm>
            <a:off x="1205425" y="3950665"/>
            <a:ext cx="655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2400" noProof="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D98BA-4B19-BE07-5A64-A6AAAFB0F449}"/>
              </a:ext>
            </a:extLst>
          </p:cNvPr>
          <p:cNvSpPr txBox="1"/>
          <p:nvPr/>
        </p:nvSpPr>
        <p:spPr>
          <a:xfrm>
            <a:off x="2718758" y="3955467"/>
            <a:ext cx="925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en-GB" sz="2400" noProof="0" dirty="0">
                <a:solidFill>
                  <a:srgbClr val="4472C4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pic>
        <p:nvPicPr>
          <p:cNvPr id="24" name="Picture 23" descr="A close-up of a computer&#10;&#10;Description automatically generated">
            <a:extLst>
              <a:ext uri="{FF2B5EF4-FFF2-40B4-BE49-F238E27FC236}">
                <a16:creationId xmlns:a16="http://schemas.microsoft.com/office/drawing/2014/main" id="{F0C718A1-187F-EB9C-B3BD-A8EBFE285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09" y="2231143"/>
            <a:ext cx="1600625" cy="84243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DAEBC2C-C182-6131-10C1-8367AAB30439}"/>
              </a:ext>
            </a:extLst>
          </p:cNvPr>
          <p:cNvSpPr txBox="1"/>
          <p:nvPr/>
        </p:nvSpPr>
        <p:spPr>
          <a:xfrm>
            <a:off x="2966534" y="3856424"/>
            <a:ext cx="1812479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/>
            <a:r>
              <a:rPr lang="en-GB" sz="1867" noProof="0" dirty="0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VDC „Štampar“ data storage</a:t>
            </a:r>
          </a:p>
        </p:txBody>
      </p: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B8CE577D-A5B7-0CDF-630B-252F110C3677}"/>
              </a:ext>
            </a:extLst>
          </p:cNvPr>
          <p:cNvGrpSpPr/>
          <p:nvPr/>
        </p:nvGrpSpPr>
        <p:grpSpPr>
          <a:xfrm>
            <a:off x="-207520" y="3769897"/>
            <a:ext cx="1812479" cy="1151398"/>
            <a:chOff x="-207520" y="3769897"/>
            <a:chExt cx="1812479" cy="1151398"/>
          </a:xfrm>
        </p:grpSpPr>
        <p:pic>
          <p:nvPicPr>
            <p:cNvPr id="26" name="Picture 25" descr="A drawing of a person flying with a parachute&#10;&#10;Description automatically generated">
              <a:extLst>
                <a:ext uri="{FF2B5EF4-FFF2-40B4-BE49-F238E27FC236}">
                  <a16:creationId xmlns:a16="http://schemas.microsoft.com/office/drawing/2014/main" id="{8E903E95-DEF0-75F2-3B7F-71DC252E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79" y="3769897"/>
              <a:ext cx="996359" cy="77910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1E5AE4B-8F37-4791-EC3F-0684C4324713}"/>
                </a:ext>
              </a:extLst>
            </p:cNvPr>
            <p:cNvSpPr txBox="1"/>
            <p:nvPr/>
          </p:nvSpPr>
          <p:spPr>
            <a:xfrm>
              <a:off x="-207520" y="4541639"/>
              <a:ext cx="1812479" cy="379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7"/>
              <a:r>
                <a:rPr lang="en-GB" sz="1867" noProof="0" dirty="0">
                  <a:solidFill>
                    <a:srgbClr val="58585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Padobran</a:t>
              </a:r>
            </a:p>
          </p:txBody>
        </p:sp>
      </p:grp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71EDB4F9-4E6E-542C-FF90-9990DC1FE3A7}"/>
              </a:ext>
            </a:extLst>
          </p:cNvPr>
          <p:cNvGrpSpPr/>
          <p:nvPr/>
        </p:nvGrpSpPr>
        <p:grpSpPr>
          <a:xfrm>
            <a:off x="1213167" y="3793432"/>
            <a:ext cx="1812479" cy="1157800"/>
            <a:chOff x="1384612" y="3793862"/>
            <a:chExt cx="1812479" cy="1157800"/>
          </a:xfrm>
        </p:grpSpPr>
        <p:pic>
          <p:nvPicPr>
            <p:cNvPr id="27" name="Picture 26" descr="A room with a blue wall and a server&#10;&#10;Description automatically generated with medium confidence">
              <a:extLst>
                <a:ext uri="{FF2B5EF4-FFF2-40B4-BE49-F238E27FC236}">
                  <a16:creationId xmlns:a16="http://schemas.microsoft.com/office/drawing/2014/main" id="{96A5E19C-8263-801B-474C-C34EA8661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735713" y="3793862"/>
              <a:ext cx="1126721" cy="752565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74ADA0-0956-B1D3-FFB1-076EE16F60F0}"/>
                </a:ext>
              </a:extLst>
            </p:cNvPr>
            <p:cNvSpPr txBox="1"/>
            <p:nvPr/>
          </p:nvSpPr>
          <p:spPr>
            <a:xfrm>
              <a:off x="1384612" y="4572006"/>
              <a:ext cx="1812479" cy="379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7"/>
              <a:r>
                <a:rPr lang="en-GB" sz="1867" noProof="0" dirty="0">
                  <a:solidFill>
                    <a:srgbClr val="58585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Supek</a:t>
              </a:r>
            </a:p>
          </p:txBody>
        </p:sp>
      </p:grpSp>
      <p:sp>
        <p:nvSpPr>
          <p:cNvPr id="38" name="Right Arrow 4">
            <a:extLst>
              <a:ext uri="{FF2B5EF4-FFF2-40B4-BE49-F238E27FC236}">
                <a16:creationId xmlns:a16="http://schemas.microsoft.com/office/drawing/2014/main" id="{C88E297F-AEBD-50BF-31BB-AD757AD3EA31}"/>
              </a:ext>
            </a:extLst>
          </p:cNvPr>
          <p:cNvSpPr/>
          <p:nvPr/>
        </p:nvSpPr>
        <p:spPr>
          <a:xfrm rot="5400000">
            <a:off x="1953120" y="3353832"/>
            <a:ext cx="360519" cy="189396"/>
          </a:xfrm>
          <a:prstGeom prst="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GB" sz="2400" kern="0" noProof="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A775C6CA-DA0E-0F93-3080-BF1C543CB123}"/>
              </a:ext>
            </a:extLst>
          </p:cNvPr>
          <p:cNvSpPr txBox="1"/>
          <p:nvPr/>
        </p:nvSpPr>
        <p:spPr>
          <a:xfrm>
            <a:off x="864996" y="1287730"/>
            <a:ext cx="24880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GB" noProof="0" dirty="0">
                <a:solidFill>
                  <a:srgbClr val="486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noProof="0" dirty="0">
                <a:solidFill>
                  <a:srgbClr val="5858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 service</a:t>
            </a:r>
            <a:endParaRPr lang="en-GB" noProof="0" dirty="0">
              <a:solidFill>
                <a:srgbClr val="5858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50506720-F1E1-E5B1-EC0C-7F739971C6CB}"/>
              </a:ext>
            </a:extLst>
          </p:cNvPr>
          <p:cNvSpPr txBox="1"/>
          <p:nvPr/>
        </p:nvSpPr>
        <p:spPr>
          <a:xfrm>
            <a:off x="134236" y="5207460"/>
            <a:ext cx="39079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/>
            <a:r>
              <a:rPr lang="en-GB" b="0" i="0" noProof="0" dirty="0">
                <a:solidFill>
                  <a:srgbClr val="47474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High Performance Computing HPC</a:t>
            </a:r>
          </a:p>
        </p:txBody>
      </p:sp>
      <p:pic>
        <p:nvPicPr>
          <p:cNvPr id="1026" name="Picture 2" descr="Home">
            <a:extLst>
              <a:ext uri="{FF2B5EF4-FFF2-40B4-BE49-F238E27FC236}">
                <a16:creationId xmlns:a16="http://schemas.microsoft.com/office/drawing/2014/main" id="{0B84738E-3E39-963E-CB0F-51534138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5" y="5753445"/>
            <a:ext cx="3447211" cy="53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1B8B536-A7EB-5648-1312-1A18C5B5DD62}"/>
              </a:ext>
            </a:extLst>
          </p:cNvPr>
          <p:cNvGrpSpPr/>
          <p:nvPr/>
        </p:nvGrpSpPr>
        <p:grpSpPr>
          <a:xfrm>
            <a:off x="4022043" y="588954"/>
            <a:ext cx="5493218" cy="6236678"/>
            <a:chOff x="4018763" y="545440"/>
            <a:chExt cx="5493218" cy="6236678"/>
          </a:xfrm>
        </p:grpSpPr>
        <p:grpSp>
          <p:nvGrpSpPr>
            <p:cNvPr id="1037" name="Group 1036">
              <a:extLst>
                <a:ext uri="{FF2B5EF4-FFF2-40B4-BE49-F238E27FC236}">
                  <a16:creationId xmlns:a16="http://schemas.microsoft.com/office/drawing/2014/main" id="{042BE64D-5FC1-4490-614B-180C74A814E9}"/>
                </a:ext>
              </a:extLst>
            </p:cNvPr>
            <p:cNvGrpSpPr/>
            <p:nvPr/>
          </p:nvGrpSpPr>
          <p:grpSpPr>
            <a:xfrm>
              <a:off x="4164718" y="545440"/>
              <a:ext cx="4107310" cy="601869"/>
              <a:chOff x="4566394" y="1393836"/>
              <a:chExt cx="4107310" cy="601869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716D488-426E-DD7F-8155-70253E65C023}"/>
                  </a:ext>
                </a:extLst>
              </p:cNvPr>
              <p:cNvSpPr txBox="1"/>
              <p:nvPr/>
            </p:nvSpPr>
            <p:spPr>
              <a:xfrm>
                <a:off x="5512581" y="1529849"/>
                <a:ext cx="3161123" cy="369332"/>
              </a:xfrm>
              <a:prstGeom prst="rect">
                <a:avLst/>
              </a:prstGeom>
              <a:solidFill>
                <a:srgbClr val="15608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HR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QC raw reads - fastq.qz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9A709853-05D7-ED5B-CAFF-AC2E6865540E}"/>
                  </a:ext>
                </a:extLst>
              </p:cNvPr>
              <p:cNvSpPr/>
              <p:nvPr/>
            </p:nvSpPr>
            <p:spPr>
              <a:xfrm>
                <a:off x="4566394" y="1393836"/>
                <a:ext cx="1104952" cy="60186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D27E496-4F46-AE8F-2108-71A4DAD00AEE}"/>
                  </a:ext>
                </a:extLst>
              </p:cNvPr>
              <p:cNvSpPr txBox="1"/>
              <p:nvPr/>
            </p:nvSpPr>
            <p:spPr>
              <a:xfrm>
                <a:off x="4567650" y="1478021"/>
                <a:ext cx="10569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GB" noProof="0" dirty="0">
                    <a:solidFill>
                      <a:srgbClr val="4868A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noProof="0" dirty="0">
                    <a:solidFill>
                      <a:srgbClr val="58585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FastQC</a:t>
                </a:r>
              </a:p>
            </p:txBody>
          </p:sp>
        </p:grpSp>
        <p:grpSp>
          <p:nvGrpSpPr>
            <p:cNvPr id="1038" name="Group 1037">
              <a:extLst>
                <a:ext uri="{FF2B5EF4-FFF2-40B4-BE49-F238E27FC236}">
                  <a16:creationId xmlns:a16="http://schemas.microsoft.com/office/drawing/2014/main" id="{41B1F3AF-4ED3-A2AE-6969-D354E6D6A1DC}"/>
                </a:ext>
              </a:extLst>
            </p:cNvPr>
            <p:cNvGrpSpPr/>
            <p:nvPr/>
          </p:nvGrpSpPr>
          <p:grpSpPr>
            <a:xfrm>
              <a:off x="4501869" y="1176568"/>
              <a:ext cx="4062729" cy="601869"/>
              <a:chOff x="4831182" y="2026864"/>
              <a:chExt cx="4062729" cy="60186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85A1C33-9A73-EEF3-0266-72E26D1D64B3}"/>
                  </a:ext>
                </a:extLst>
              </p:cNvPr>
              <p:cNvSpPr txBox="1"/>
              <p:nvPr/>
            </p:nvSpPr>
            <p:spPr>
              <a:xfrm>
                <a:off x="5732788" y="2132906"/>
                <a:ext cx="3161123" cy="379371"/>
              </a:xfrm>
              <a:prstGeom prst="rect">
                <a:avLst/>
              </a:prstGeom>
              <a:solidFill>
                <a:srgbClr val="15608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HR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Trimming 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1E6BDFCE-7C93-1CB6-CF2D-F11D09123489}"/>
                  </a:ext>
                </a:extLst>
              </p:cNvPr>
              <p:cNvSpPr/>
              <p:nvPr/>
            </p:nvSpPr>
            <p:spPr>
              <a:xfrm>
                <a:off x="4831182" y="2026864"/>
                <a:ext cx="1104952" cy="60186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D0B4EB0-4AEC-E5D2-CAA2-718DAB71C264}"/>
                  </a:ext>
                </a:extLst>
              </p:cNvPr>
              <p:cNvSpPr txBox="1"/>
              <p:nvPr/>
            </p:nvSpPr>
            <p:spPr>
              <a:xfrm>
                <a:off x="5016643" y="2125850"/>
                <a:ext cx="734029" cy="36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GB" noProof="0" dirty="0">
                    <a:solidFill>
                      <a:srgbClr val="4868A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dirty="0">
                    <a:solidFill>
                      <a:srgbClr val="58585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Trim</a:t>
                </a:r>
                <a:endParaRPr lang="en-GB" noProof="0" dirty="0">
                  <a:solidFill>
                    <a:srgbClr val="58585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9D8A79CA-0DD0-A59C-894F-C4F6C776E0E1}"/>
                </a:ext>
              </a:extLst>
            </p:cNvPr>
            <p:cNvGrpSpPr/>
            <p:nvPr/>
          </p:nvGrpSpPr>
          <p:grpSpPr>
            <a:xfrm>
              <a:off x="4752969" y="1823499"/>
              <a:ext cx="4062729" cy="601869"/>
              <a:chOff x="5176136" y="2724668"/>
              <a:chExt cx="4062729" cy="601869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3730A8F-5B18-B126-93F0-623E3F646A0D}"/>
                  </a:ext>
                </a:extLst>
              </p:cNvPr>
              <p:cNvSpPr txBox="1"/>
              <p:nvPr/>
            </p:nvSpPr>
            <p:spPr>
              <a:xfrm>
                <a:off x="6077742" y="2830710"/>
                <a:ext cx="3161123" cy="379371"/>
              </a:xfrm>
              <a:prstGeom prst="rect">
                <a:avLst/>
              </a:prstGeom>
              <a:solidFill>
                <a:srgbClr val="15608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HR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QC after trimming</a:t>
                </a: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2089AD5-2258-94D2-4AC2-70F68066CD3E}"/>
                  </a:ext>
                </a:extLst>
              </p:cNvPr>
              <p:cNvSpPr/>
              <p:nvPr/>
            </p:nvSpPr>
            <p:spPr>
              <a:xfrm>
                <a:off x="5176136" y="2724668"/>
                <a:ext cx="1104952" cy="60186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6F891E-966F-3CDE-453A-25579981D3ED}"/>
                  </a:ext>
                </a:extLst>
              </p:cNvPr>
              <p:cNvSpPr txBox="1"/>
              <p:nvPr/>
            </p:nvSpPr>
            <p:spPr>
              <a:xfrm>
                <a:off x="5176136" y="2821350"/>
                <a:ext cx="10569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GB" noProof="0" dirty="0">
                    <a:solidFill>
                      <a:srgbClr val="4868A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noProof="0" dirty="0">
                    <a:solidFill>
                      <a:srgbClr val="58585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FastQC</a:t>
                </a:r>
              </a:p>
            </p:txBody>
          </p: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0A139C13-F9A3-A8FC-F8AA-FB9801DFDC7C}"/>
                </a:ext>
              </a:extLst>
            </p:cNvPr>
            <p:cNvGrpSpPr/>
            <p:nvPr/>
          </p:nvGrpSpPr>
          <p:grpSpPr>
            <a:xfrm>
              <a:off x="4990485" y="2473290"/>
              <a:ext cx="4100968" cy="646331"/>
              <a:chOff x="5370871" y="3543333"/>
              <a:chExt cx="4100968" cy="646331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8C38CB78-8A5F-89F3-BF02-DB691E96B6F1}"/>
                  </a:ext>
                </a:extLst>
              </p:cNvPr>
              <p:cNvSpPr txBox="1"/>
              <p:nvPr/>
            </p:nvSpPr>
            <p:spPr>
              <a:xfrm>
                <a:off x="6310716" y="3543333"/>
                <a:ext cx="3161123" cy="646331"/>
              </a:xfrm>
              <a:prstGeom prst="rect">
                <a:avLst/>
              </a:prstGeom>
              <a:solidFill>
                <a:srgbClr val="15608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HR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Read “alignment”/mapping   </a:t>
                </a:r>
              </a:p>
              <a:p>
                <a:r>
                  <a:rPr lang="en-HR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&amp; adding header</a:t>
                </a: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7028C2F-C4D2-B6AE-5EF2-CB0DBC6CF814}"/>
                  </a:ext>
                </a:extLst>
              </p:cNvPr>
              <p:cNvSpPr/>
              <p:nvPr/>
            </p:nvSpPr>
            <p:spPr>
              <a:xfrm>
                <a:off x="5370871" y="3565563"/>
                <a:ext cx="1104952" cy="60186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D611B43-27C0-DC31-4E6A-6B66BF6A5EEE}"/>
                  </a:ext>
                </a:extLst>
              </p:cNvPr>
              <p:cNvSpPr txBox="1"/>
              <p:nvPr/>
            </p:nvSpPr>
            <p:spPr>
              <a:xfrm>
                <a:off x="5518661" y="3643964"/>
                <a:ext cx="10569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GB" noProof="0" dirty="0">
                    <a:solidFill>
                      <a:srgbClr val="4868A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dirty="0">
                    <a:solidFill>
                      <a:srgbClr val="58585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BWA</a:t>
                </a:r>
                <a:endParaRPr lang="en-GB" noProof="0" dirty="0">
                  <a:solidFill>
                    <a:srgbClr val="58585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B57905F2-247B-B312-6FCA-5C854806C102}"/>
                </a:ext>
              </a:extLst>
            </p:cNvPr>
            <p:cNvGrpSpPr/>
            <p:nvPr/>
          </p:nvGrpSpPr>
          <p:grpSpPr>
            <a:xfrm>
              <a:off x="4018763" y="6180249"/>
              <a:ext cx="4149187" cy="601869"/>
              <a:chOff x="5040223" y="5940506"/>
              <a:chExt cx="4149187" cy="601869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1F85C49-FFAB-B3A0-F811-A0472F1AB7D2}"/>
                  </a:ext>
                </a:extLst>
              </p:cNvPr>
              <p:cNvSpPr txBox="1"/>
              <p:nvPr/>
            </p:nvSpPr>
            <p:spPr>
              <a:xfrm>
                <a:off x="6028287" y="6046548"/>
                <a:ext cx="3161123" cy="307777"/>
              </a:xfrm>
              <a:prstGeom prst="rect">
                <a:avLst/>
              </a:prstGeom>
              <a:solidFill>
                <a:srgbClr val="15608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HR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  Depth and breath of coverage</a:t>
                </a:r>
              </a:p>
            </p:txBody>
          </p:sp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0E248957-33BB-6E92-ED98-6589935F6C7A}"/>
                  </a:ext>
                </a:extLst>
              </p:cNvPr>
              <p:cNvSpPr/>
              <p:nvPr/>
            </p:nvSpPr>
            <p:spPr>
              <a:xfrm>
                <a:off x="5126681" y="5940506"/>
                <a:ext cx="1104952" cy="60186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356B54B-45C9-825B-BAB9-EF5AC0810562}"/>
                  </a:ext>
                </a:extLst>
              </p:cNvPr>
              <p:cNvSpPr txBox="1"/>
              <p:nvPr/>
            </p:nvSpPr>
            <p:spPr>
              <a:xfrm>
                <a:off x="5040223" y="6016257"/>
                <a:ext cx="1317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GB" noProof="0" dirty="0">
                    <a:solidFill>
                      <a:srgbClr val="4868A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noProof="0" dirty="0">
                    <a:solidFill>
                      <a:srgbClr val="58585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Samtools</a:t>
                </a:r>
              </a:p>
            </p:txBody>
          </p:sp>
        </p:grpSp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6D74CA72-EBF5-FBDA-470D-D95C04245AA8}"/>
                </a:ext>
              </a:extLst>
            </p:cNvPr>
            <p:cNvGrpSpPr/>
            <p:nvPr/>
          </p:nvGrpSpPr>
          <p:grpSpPr>
            <a:xfrm>
              <a:off x="4449586" y="5367297"/>
              <a:ext cx="4062729" cy="776784"/>
              <a:chOff x="5307620" y="4756690"/>
              <a:chExt cx="4062729" cy="776784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A32597-2396-7ECD-FA42-274A33D3E755}"/>
                  </a:ext>
                </a:extLst>
              </p:cNvPr>
              <p:cNvSpPr txBox="1"/>
              <p:nvPr/>
            </p:nvSpPr>
            <p:spPr>
              <a:xfrm>
                <a:off x="6209226" y="5037647"/>
                <a:ext cx="3161123" cy="369332"/>
              </a:xfrm>
              <a:prstGeom prst="rect">
                <a:avLst/>
              </a:prstGeom>
              <a:solidFill>
                <a:srgbClr val="156082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HR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 </a:t>
                </a:r>
                <a:r>
                  <a:rPr lang="en-HR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Consensus sequence from .bam file</a:t>
                </a:r>
                <a:endParaRPr lang="en-HR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7C32AB63-BBBF-5CDF-6D56-37F612C4F635}"/>
                  </a:ext>
                </a:extLst>
              </p:cNvPr>
              <p:cNvSpPr/>
              <p:nvPr/>
            </p:nvSpPr>
            <p:spPr>
              <a:xfrm>
                <a:off x="5307620" y="4931605"/>
                <a:ext cx="1104952" cy="601869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R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D684055-9420-8C9B-A4A5-77363322C0AE}"/>
                  </a:ext>
                </a:extLst>
              </p:cNvPr>
              <p:cNvSpPr txBox="1"/>
              <p:nvPr/>
            </p:nvSpPr>
            <p:spPr>
              <a:xfrm>
                <a:off x="5356166" y="4756690"/>
                <a:ext cx="1040044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GB" noProof="0" dirty="0">
                    <a:solidFill>
                      <a:srgbClr val="4868A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noProof="0" dirty="0">
                    <a:solidFill>
                      <a:srgbClr val="58585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ANGSD</a:t>
                </a:r>
              </a:p>
            </p:txBody>
          </p: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FB7C8825-72EA-A5DC-A2F9-AC4791EAC8A9}"/>
                </a:ext>
              </a:extLst>
            </p:cNvPr>
            <p:cNvGrpSpPr/>
            <p:nvPr/>
          </p:nvGrpSpPr>
          <p:grpSpPr>
            <a:xfrm>
              <a:off x="5129038" y="4201211"/>
              <a:ext cx="4062729" cy="601869"/>
              <a:chOff x="5348604" y="4636430"/>
              <a:chExt cx="4062729" cy="601869"/>
            </a:xfrm>
          </p:grpSpPr>
          <p:grpSp>
            <p:nvGrpSpPr>
              <p:cNvPr id="1028" name="Group 1027">
                <a:extLst>
                  <a:ext uri="{FF2B5EF4-FFF2-40B4-BE49-F238E27FC236}">
                    <a16:creationId xmlns:a16="http://schemas.microsoft.com/office/drawing/2014/main" id="{291D86A4-4F6B-25E2-A49B-E8C1D965F459}"/>
                  </a:ext>
                </a:extLst>
              </p:cNvPr>
              <p:cNvGrpSpPr/>
              <p:nvPr/>
            </p:nvGrpSpPr>
            <p:grpSpPr>
              <a:xfrm>
                <a:off x="5348604" y="4636430"/>
                <a:ext cx="4062729" cy="601869"/>
                <a:chOff x="5492063" y="4167427"/>
                <a:chExt cx="4062729" cy="601869"/>
              </a:xfrm>
            </p:grpSpPr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8D7D956-2541-35C4-B601-A572CA1553BA}"/>
                    </a:ext>
                  </a:extLst>
                </p:cNvPr>
                <p:cNvSpPr txBox="1"/>
                <p:nvPr/>
              </p:nvSpPr>
              <p:spPr>
                <a:xfrm>
                  <a:off x="6393669" y="4273469"/>
                  <a:ext cx="3161123" cy="379371"/>
                </a:xfrm>
                <a:prstGeom prst="rect">
                  <a:avLst/>
                </a:prstGeom>
                <a:solidFill>
                  <a:srgbClr val="156082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HR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Variant calling</a:t>
                  </a: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41BC08F-5C25-B100-1784-EC1509B857B3}"/>
                    </a:ext>
                  </a:extLst>
                </p:cNvPr>
                <p:cNvSpPr/>
                <p:nvPr/>
              </p:nvSpPr>
              <p:spPr>
                <a:xfrm>
                  <a:off x="5492063" y="4167427"/>
                  <a:ext cx="1104952" cy="60186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351E0A-3363-1DA7-DCEB-577787B1F380}"/>
                  </a:ext>
                </a:extLst>
              </p:cNvPr>
              <p:cNvSpPr txBox="1"/>
              <p:nvPr/>
            </p:nvSpPr>
            <p:spPr>
              <a:xfrm>
                <a:off x="5528444" y="4734912"/>
                <a:ext cx="1198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GB" noProof="0" dirty="0">
                    <a:solidFill>
                      <a:srgbClr val="4868A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noProof="0" dirty="0">
                    <a:solidFill>
                      <a:srgbClr val="58585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VCF</a:t>
                </a:r>
              </a:p>
            </p:txBody>
          </p:sp>
        </p:grpSp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8BE55EAF-0A78-57DD-BD21-3645BF7C61C4}"/>
                </a:ext>
              </a:extLst>
            </p:cNvPr>
            <p:cNvGrpSpPr/>
            <p:nvPr/>
          </p:nvGrpSpPr>
          <p:grpSpPr>
            <a:xfrm>
              <a:off x="5027758" y="3163195"/>
              <a:ext cx="4484223" cy="1015663"/>
              <a:chOff x="5454924" y="3449274"/>
              <a:chExt cx="4195981" cy="1015663"/>
            </a:xfrm>
          </p:grpSpPr>
          <p:grpSp>
            <p:nvGrpSpPr>
              <p:cNvPr id="1031" name="Group 1030">
                <a:extLst>
                  <a:ext uri="{FF2B5EF4-FFF2-40B4-BE49-F238E27FC236}">
                    <a16:creationId xmlns:a16="http://schemas.microsoft.com/office/drawing/2014/main" id="{73E0A26A-5CDC-2045-6C46-5A51F1ADA4F8}"/>
                  </a:ext>
                </a:extLst>
              </p:cNvPr>
              <p:cNvGrpSpPr/>
              <p:nvPr/>
            </p:nvGrpSpPr>
            <p:grpSpPr>
              <a:xfrm>
                <a:off x="5536743" y="3449274"/>
                <a:ext cx="4114162" cy="1015663"/>
                <a:chOff x="5492063" y="3968990"/>
                <a:chExt cx="4114162" cy="1015663"/>
              </a:xfrm>
            </p:grpSpPr>
            <p:sp>
              <p:nvSpPr>
                <p:cNvPr id="1033" name="TextBox 1032">
                  <a:extLst>
                    <a:ext uri="{FF2B5EF4-FFF2-40B4-BE49-F238E27FC236}">
                      <a16:creationId xmlns:a16="http://schemas.microsoft.com/office/drawing/2014/main" id="{4516B0C2-4C07-B222-F59B-CE6CB723BE5C}"/>
                    </a:ext>
                  </a:extLst>
                </p:cNvPr>
                <p:cNvSpPr txBox="1"/>
                <p:nvPr/>
              </p:nvSpPr>
              <p:spPr>
                <a:xfrm>
                  <a:off x="6445102" y="3968990"/>
                  <a:ext cx="3161123" cy="1015663"/>
                </a:xfrm>
                <a:prstGeom prst="rect">
                  <a:avLst/>
                </a:prstGeom>
                <a:solidFill>
                  <a:srgbClr val="156082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HR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Alignmet post procesing:</a:t>
                  </a:r>
                </a:p>
                <a:p>
                  <a:r>
                    <a:rPr lang="en-GB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File conversion &amp; sorting</a:t>
                  </a:r>
                </a:p>
                <a:p>
                  <a:r>
                    <a:rPr lang="en-H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Removal of PCR duplicates</a:t>
                  </a:r>
                </a:p>
                <a:p>
                  <a:r>
                    <a:rPr lang="en-H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Quality reads filtering</a:t>
                  </a:r>
                </a:p>
              </p:txBody>
            </p:sp>
            <p:sp>
              <p:nvSpPr>
                <p:cNvPr id="1034" name="Oval 1033">
                  <a:extLst>
                    <a:ext uri="{FF2B5EF4-FFF2-40B4-BE49-F238E27FC236}">
                      <a16:creationId xmlns:a16="http://schemas.microsoft.com/office/drawing/2014/main" id="{4A05DA9E-77DC-8396-812A-C37BF88E28ED}"/>
                    </a:ext>
                  </a:extLst>
                </p:cNvPr>
                <p:cNvSpPr/>
                <p:nvPr/>
              </p:nvSpPr>
              <p:spPr>
                <a:xfrm>
                  <a:off x="5492063" y="4167427"/>
                  <a:ext cx="1104952" cy="60186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35" name="TextBox 1034">
                <a:extLst>
                  <a:ext uri="{FF2B5EF4-FFF2-40B4-BE49-F238E27FC236}">
                    <a16:creationId xmlns:a16="http://schemas.microsoft.com/office/drawing/2014/main" id="{40178680-15E4-C2BD-3D9E-D2DAF5715385}"/>
                  </a:ext>
                </a:extLst>
              </p:cNvPr>
              <p:cNvSpPr txBox="1"/>
              <p:nvPr/>
            </p:nvSpPr>
            <p:spPr>
              <a:xfrm>
                <a:off x="5454924" y="3734799"/>
                <a:ext cx="11989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914377"/>
                <a:r>
                  <a:rPr lang="en-GB" noProof="0" dirty="0">
                    <a:solidFill>
                      <a:srgbClr val="4868A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noProof="0" dirty="0">
                    <a:solidFill>
                      <a:srgbClr val="58585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Samtools</a:t>
                </a:r>
              </a:p>
            </p:txBody>
          </p: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36248A11-0726-A26F-3D0C-73D202AE7A64}"/>
                </a:ext>
              </a:extLst>
            </p:cNvPr>
            <p:cNvGrpSpPr/>
            <p:nvPr/>
          </p:nvGrpSpPr>
          <p:grpSpPr>
            <a:xfrm>
              <a:off x="4476307" y="4811460"/>
              <a:ext cx="4446750" cy="681754"/>
              <a:chOff x="4964583" y="4588629"/>
              <a:chExt cx="4446750" cy="681754"/>
            </a:xfrm>
          </p:grpSpPr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013F0BE0-8D93-CED2-9159-F4AAC79DF1B4}"/>
                  </a:ext>
                </a:extLst>
              </p:cNvPr>
              <p:cNvGrpSpPr/>
              <p:nvPr/>
            </p:nvGrpSpPr>
            <p:grpSpPr>
              <a:xfrm>
                <a:off x="5100697" y="4668514"/>
                <a:ext cx="4310636" cy="601869"/>
                <a:chOff x="5244156" y="4199511"/>
                <a:chExt cx="4310636" cy="601869"/>
              </a:xfrm>
            </p:grpSpPr>
            <p:sp>
              <p:nvSpPr>
                <p:cNvPr id="1044" name="TextBox 1043">
                  <a:extLst>
                    <a:ext uri="{FF2B5EF4-FFF2-40B4-BE49-F238E27FC236}">
                      <a16:creationId xmlns:a16="http://schemas.microsoft.com/office/drawing/2014/main" id="{2D6C6B6C-FF22-7B89-DCF8-987AC2D67BD6}"/>
                    </a:ext>
                  </a:extLst>
                </p:cNvPr>
                <p:cNvSpPr txBox="1"/>
                <p:nvPr/>
              </p:nvSpPr>
              <p:spPr>
                <a:xfrm>
                  <a:off x="6393669" y="4273469"/>
                  <a:ext cx="3161123" cy="523220"/>
                </a:xfrm>
                <a:prstGeom prst="rect">
                  <a:avLst/>
                </a:prstGeom>
                <a:solidFill>
                  <a:srgbClr val="156082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H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Variant post processing:</a:t>
                  </a:r>
                </a:p>
                <a:p>
                  <a:r>
                    <a:rPr lang="en-HR" sz="14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Consensus sequence - fasta </a:t>
                  </a:r>
                </a:p>
              </p:txBody>
            </p:sp>
            <p:sp>
              <p:nvSpPr>
                <p:cNvPr id="1045" name="Oval 1044">
                  <a:extLst>
                    <a:ext uri="{FF2B5EF4-FFF2-40B4-BE49-F238E27FC236}">
                      <a16:creationId xmlns:a16="http://schemas.microsoft.com/office/drawing/2014/main" id="{21CD539D-7E81-ACC5-915A-C188DB907B27}"/>
                    </a:ext>
                  </a:extLst>
                </p:cNvPr>
                <p:cNvSpPr/>
                <p:nvPr/>
              </p:nvSpPr>
              <p:spPr>
                <a:xfrm>
                  <a:off x="5244156" y="4199511"/>
                  <a:ext cx="1352859" cy="601869"/>
                </a:xfrm>
                <a:prstGeom prst="ellipse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R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AEC388D7-C961-242B-20DA-D54217E3B558}"/>
                  </a:ext>
                </a:extLst>
              </p:cNvPr>
              <p:cNvSpPr txBox="1"/>
              <p:nvPr/>
            </p:nvSpPr>
            <p:spPr>
              <a:xfrm>
                <a:off x="4964583" y="4588629"/>
                <a:ext cx="160360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7"/>
                <a:r>
                  <a:rPr lang="en-GB" noProof="0" dirty="0">
                    <a:solidFill>
                      <a:srgbClr val="4868A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GB" sz="1400" dirty="0">
                    <a:solidFill>
                      <a:srgbClr val="58585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GATK,</a:t>
                </a:r>
              </a:p>
              <a:p>
                <a:pPr algn="ctr" defTabSz="914377"/>
                <a:r>
                  <a:rPr lang="en-GB" sz="1400" dirty="0">
                    <a:solidFill>
                      <a:srgbClr val="58585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BCF&amp;Bedtools</a:t>
                </a:r>
                <a:endParaRPr lang="en-GB" noProof="0" dirty="0">
                  <a:solidFill>
                    <a:srgbClr val="58585A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F4044DD-F7F6-8752-93EC-0F0CD893A28B}"/>
              </a:ext>
            </a:extLst>
          </p:cNvPr>
          <p:cNvGrpSpPr/>
          <p:nvPr/>
        </p:nvGrpSpPr>
        <p:grpSpPr>
          <a:xfrm>
            <a:off x="8923057" y="4628378"/>
            <a:ext cx="3639535" cy="2082013"/>
            <a:chOff x="8923057" y="4628378"/>
            <a:chExt cx="3639535" cy="2082013"/>
          </a:xfrm>
        </p:grpSpPr>
        <p:sp>
          <p:nvSpPr>
            <p:cNvPr id="3" name="Content Placeholder 6">
              <a:extLst>
                <a:ext uri="{FF2B5EF4-FFF2-40B4-BE49-F238E27FC236}">
                  <a16:creationId xmlns:a16="http://schemas.microsoft.com/office/drawing/2014/main" id="{EAD3662D-9012-C348-B1F5-4131E65923F3}"/>
                </a:ext>
              </a:extLst>
            </p:cNvPr>
            <p:cNvSpPr txBox="1">
              <a:spLocks/>
            </p:cNvSpPr>
            <p:nvPr/>
          </p:nvSpPr>
          <p:spPr>
            <a:xfrm>
              <a:off x="9016703" y="4628378"/>
              <a:ext cx="3545889" cy="3416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8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HDD space required:</a:t>
              </a:r>
              <a:endParaRPr lang="en-GB" sz="1800" b="1" noProof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2B17E2-AFD5-8C03-B5E6-964879B923FB}"/>
                </a:ext>
              </a:extLst>
            </p:cNvPr>
            <p:cNvSpPr txBox="1"/>
            <p:nvPr/>
          </p:nvSpPr>
          <p:spPr>
            <a:xfrm>
              <a:off x="8997484" y="5113994"/>
              <a:ext cx="3282892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7"/>
              <a:r>
                <a:rPr lang="en-GB" sz="19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Mitogenome from l</a:t>
              </a:r>
              <a:r>
                <a:rPr lang="en-GB" sz="1900" b="1" noProof="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WGS 1x</a:t>
              </a: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F6F407BF-2116-B053-0269-56DC1F26A8AF}"/>
                </a:ext>
              </a:extLst>
            </p:cNvPr>
            <p:cNvSpPr txBox="1"/>
            <p:nvPr/>
          </p:nvSpPr>
          <p:spPr>
            <a:xfrm>
              <a:off x="10206086" y="5514838"/>
              <a:ext cx="116585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7"/>
              <a:r>
                <a:rPr lang="en-GB" sz="1900" b="1" noProof="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 9 GB </a:t>
              </a: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20495E0D-C7C4-FF06-A951-9BBBDBE4EDC4}"/>
                </a:ext>
              </a:extLst>
            </p:cNvPr>
            <p:cNvSpPr txBox="1"/>
            <p:nvPr/>
          </p:nvSpPr>
          <p:spPr>
            <a:xfrm>
              <a:off x="8923057" y="5951720"/>
              <a:ext cx="3376302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7"/>
              <a:r>
                <a:rPr lang="en-GB" sz="19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Mitogenome from </a:t>
              </a:r>
              <a:r>
                <a:rPr lang="en-GB" sz="1900" b="1" noProof="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WGS </a:t>
              </a:r>
              <a:r>
                <a:rPr lang="en-GB" sz="19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  <a:r>
                <a:rPr lang="en-GB" sz="1900" b="1" noProof="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</a:p>
          </p:txBody>
        </p:sp>
        <p:sp>
          <p:nvSpPr>
            <p:cNvPr id="1051" name="TextBox 1050">
              <a:extLst>
                <a:ext uri="{FF2B5EF4-FFF2-40B4-BE49-F238E27FC236}">
                  <a16:creationId xmlns:a16="http://schemas.microsoft.com/office/drawing/2014/main" id="{3D1094A3-B5AA-C65A-2CEA-F3B31C2FAC32}"/>
                </a:ext>
              </a:extLst>
            </p:cNvPr>
            <p:cNvSpPr txBox="1"/>
            <p:nvPr/>
          </p:nvSpPr>
          <p:spPr>
            <a:xfrm>
              <a:off x="9836151" y="6325670"/>
              <a:ext cx="2039381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914377"/>
              <a:r>
                <a:rPr lang="en-GB" sz="1900" b="1" noProof="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~ </a:t>
              </a:r>
              <a:r>
                <a:rPr lang="en-GB" sz="1900" b="1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200 - 300</a:t>
              </a:r>
              <a:r>
                <a:rPr lang="en-GB" sz="1900" b="1" noProof="0" dirty="0">
                  <a:solidFill>
                    <a:srgbClr val="33333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GB 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4EA2637-6FCB-7C41-E795-62C02C0F6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63" y="-20595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71691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C56AE-EA13-5A8F-2148-C56793AF2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A1491C-8F2F-4080-C90C-911447C5A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MS PGothic" panose="020B0600070205080204" pitchFamily="34" charset="-128"/>
                <a:cs typeface="+mn-cs"/>
              </a:rPr>
              <a:t>Methods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01674A0-006D-5D14-D158-6AA0BC166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0488" y="1017845"/>
            <a:ext cx="815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fasta</a:t>
            </a:r>
            <a:endParaRPr kumimoji="0" lang="hr-HR" sz="1800" b="1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E16E6F7-1C37-6B23-4D98-86B25C5D79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961" y="1805924"/>
            <a:ext cx="415925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↔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4DF8BF14-6F12-B2BE-C7CC-4CE7E430B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6644" y="4225644"/>
            <a:ext cx="3683000" cy="306245"/>
          </a:xfrm>
          <a:prstGeom prst="rect">
            <a:avLst/>
          </a:prstGeom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hr-HR" sz="18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HAPLO </a:t>
            </a:r>
            <a:r>
              <a:rPr kumimoji="0" lang="hr-HR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sequence haplotypes - 96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984FE7EC-F2E6-46C1-6DFA-6CF1D269F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3307" y="667898"/>
            <a:ext cx="3778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↓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219F3FBC-5379-7134-4BBB-EFFAC309E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623" y="1331095"/>
            <a:ext cx="3778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↓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080CE53-AD18-5143-599D-CD9179AC9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0325" y="2305386"/>
            <a:ext cx="37782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↓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DF387F09-1CB6-7E5B-CCC4-D43FDE9CA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398" y="2820773"/>
            <a:ext cx="98742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4D377C-F522-EA94-EFC1-AB4569EB5344}"/>
              </a:ext>
            </a:extLst>
          </p:cNvPr>
          <p:cNvPicPr/>
          <p:nvPr/>
        </p:nvPicPr>
        <p:blipFill rotWithShape="1">
          <a:blip r:embed="rId4"/>
          <a:srcRect l="269" t="10718" r="91026" b="70620"/>
          <a:stretch/>
        </p:blipFill>
        <p:spPr bwMode="auto">
          <a:xfrm>
            <a:off x="2678349" y="1644209"/>
            <a:ext cx="1237499" cy="7609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FFC1AF62-F608-8B01-18C1-F323B84A09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8" r="70993"/>
          <a:stretch>
            <a:fillRect/>
          </a:stretch>
        </p:blipFill>
        <p:spPr bwMode="auto">
          <a:xfrm>
            <a:off x="4427783" y="1833873"/>
            <a:ext cx="1028846" cy="48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3">
            <a:extLst>
              <a:ext uri="{FF2B5EF4-FFF2-40B4-BE49-F238E27FC236}">
                <a16:creationId xmlns:a16="http://schemas.microsoft.com/office/drawing/2014/main" id="{E94D73C6-1EFB-FB8D-A3EC-D7AC125BF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1199" y="3330481"/>
            <a:ext cx="377825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↓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8" name="Rectangle 3">
            <a:extLst>
              <a:ext uri="{FF2B5EF4-FFF2-40B4-BE49-F238E27FC236}">
                <a16:creationId xmlns:a16="http://schemas.microsoft.com/office/drawing/2014/main" id="{AE28D578-2B90-16AC-09D4-C75036714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526" y="4535464"/>
            <a:ext cx="5038643" cy="3714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hr-HR" sz="18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AMINO </a:t>
            </a:r>
            <a:r>
              <a:rPr kumimoji="0" lang="hr-HR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aminoacid haplotypes - 48</a:t>
            </a: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2BA43288-9AF5-4C46-519C-B479BB0E76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496" y="1789724"/>
            <a:ext cx="415925" cy="4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↔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424E6248-3A85-F765-7D2B-588A968B0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35" y="1776864"/>
            <a:ext cx="1523622" cy="39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3">
            <a:extLst>
              <a:ext uri="{FF2B5EF4-FFF2-40B4-BE49-F238E27FC236}">
                <a16:creationId xmlns:a16="http://schemas.microsoft.com/office/drawing/2014/main" id="{64C03A9E-2162-A815-78F3-ABFA74B11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2471" y="1787422"/>
            <a:ext cx="4159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↔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A29311F-BFAC-63CC-2529-CADCE4912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110" y="1788479"/>
            <a:ext cx="1654562" cy="42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ctangle 3">
            <a:extLst>
              <a:ext uri="{FF2B5EF4-FFF2-40B4-BE49-F238E27FC236}">
                <a16:creationId xmlns:a16="http://schemas.microsoft.com/office/drawing/2014/main" id="{24572543-1486-4900-164E-D30FA76C5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712" y="3912475"/>
            <a:ext cx="4595983" cy="306245"/>
          </a:xfrm>
          <a:prstGeom prst="rect">
            <a:avLst/>
          </a:prstGeom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hr-HR" sz="18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CYTO </a:t>
            </a:r>
            <a:r>
              <a:rPr kumimoji="0" lang="hr-HR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maternal pedigree lineages - 109 </a:t>
            </a:r>
          </a:p>
        </p:txBody>
      </p:sp>
      <p:sp>
        <p:nvSpPr>
          <p:cNvPr id="51" name="Rectangle 3">
            <a:extLst>
              <a:ext uri="{FF2B5EF4-FFF2-40B4-BE49-F238E27FC236}">
                <a16:creationId xmlns:a16="http://schemas.microsoft.com/office/drawing/2014/main" id="{CA8BA328-A10C-00E9-E603-F14B2C10C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526" y="4836039"/>
            <a:ext cx="4395288" cy="306245"/>
          </a:xfrm>
          <a:prstGeom prst="rect">
            <a:avLst/>
          </a:prstGeom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hr-HR" sz="18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EVOL </a:t>
            </a:r>
            <a:r>
              <a:rPr kumimoji="0" lang="hr-HR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phylogenetic haplogroups - 10</a:t>
            </a:r>
          </a:p>
        </p:txBody>
      </p:sp>
      <p:sp>
        <p:nvSpPr>
          <p:cNvPr id="52" name="Rectangle 3">
            <a:extLst>
              <a:ext uri="{FF2B5EF4-FFF2-40B4-BE49-F238E27FC236}">
                <a16:creationId xmlns:a16="http://schemas.microsoft.com/office/drawing/2014/main" id="{490B8DFB-6ABC-02CE-DC12-FB3FA6FE97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526" y="5145859"/>
            <a:ext cx="3996033" cy="306245"/>
          </a:xfrm>
          <a:prstGeom prst="rect">
            <a:avLst/>
          </a:prstGeom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hr-HR" sz="18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SNPmt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mutations</a:t>
            </a:r>
            <a:r>
              <a:rPr kumimoji="0" lang="hr-HR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- 359</a:t>
            </a:r>
          </a:p>
        </p:txBody>
      </p:sp>
    </p:spTree>
    <p:extLst>
      <p:ext uri="{BB962C8B-B14F-4D97-AF65-F5344CB8AC3E}">
        <p14:creationId xmlns:p14="http://schemas.microsoft.com/office/powerpoint/2010/main" val="179105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80C5D-C1BE-8722-1F63-C1A584C37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1B497ED-518D-1C29-CC5D-9DDB1A6675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965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A3137827-9866-3214-93DE-00D4A45CF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263" y="2261265"/>
            <a:ext cx="3778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1D2A564-9A7F-37C8-0EED-F2074ED8D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78" y="615041"/>
            <a:ext cx="3641497" cy="349250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hr-HR" sz="1800" b="1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AMINO </a:t>
            </a:r>
            <a:r>
              <a:rPr lang="hr-HR" sz="1800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aminoacid haplotypes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E5312E3-EFA3-645B-6CF8-DE9AB15EC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1313" y="641947"/>
            <a:ext cx="3718150" cy="371475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hr-HR" sz="1800" b="1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HAPLO </a:t>
            </a:r>
            <a:r>
              <a:rPr lang="hr-HR" sz="1800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haplotypes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B71179-D692-CD22-3EC4-334AF05F3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4381341"/>
              </p:ext>
            </p:extLst>
          </p:nvPr>
        </p:nvGraphicFramePr>
        <p:xfrm>
          <a:off x="254669" y="1007071"/>
          <a:ext cx="7275513" cy="4230452"/>
        </p:xfrm>
        <a:graphic>
          <a:graphicData uri="http://schemas.openxmlformats.org/drawingml/2006/table">
            <a:tbl>
              <a:tblPr/>
              <a:tblGrid>
                <a:gridCol w="25080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3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29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232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693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r-Latn-R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Mitogenome region</a:t>
                      </a:r>
                      <a:endParaRPr kumimoji="0" lang="hr-HR" altLang="sr-Latn-R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sr-Latn-R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V</a:t>
                      </a:r>
                      <a:endParaRPr kumimoji="0" lang="hr-HR" altLang="sr-Latn-R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sr-Latn-R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Length bp</a:t>
                      </a:r>
                      <a:endParaRPr kumimoji="0" lang="hr-HR" altLang="sr-Latn-R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altLang="sr-Latn-R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Position</a:t>
                      </a:r>
                      <a:endParaRPr kumimoji="0" lang="hr-HR" altLang="sr-Latn-R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bp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113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ND1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957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3104-4060</a:t>
                      </a:r>
                      <a:endParaRPr kumimoji="0" lang="hr-HR" altLang="sr-Latn-R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ND2</a:t>
                      </a:r>
                      <a:endParaRPr kumimoji="0" lang="hr-HR" altLang="sr-Latn-R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1044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4269-5312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COX1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1545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5691-7235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COX2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684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7380-8063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ATP8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C7EF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201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8135-8335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ATP6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CC7EF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681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8296-8976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COX3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804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8976-9779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ND3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357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9829-10185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ND4L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297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10245-10541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ND4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1425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10535-11959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ND5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11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1821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12115-13935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ND6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E0B3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528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13919-14446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CYTB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CC2E5"/>
                    </a:solidFill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1140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14520-15659</a:t>
                      </a:r>
                      <a:endParaRPr kumimoji="0" lang="hr-HR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6742"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sr-Latn-RS" altLang="sr-Latn-RS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59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sr-Latn-R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11484</a:t>
                      </a: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685800">
                        <a:lnSpc>
                          <a:spcPct val="90000"/>
                        </a:lnSpc>
                        <a:spcBef>
                          <a:spcPts val="750"/>
                        </a:spcBef>
                        <a:buFont typeface="Arial" panose="020B0604020202020204" pitchFamily="34" charset="0"/>
                        <a:defRPr sz="19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3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685800">
                        <a:lnSpc>
                          <a:spcPct val="90000"/>
                        </a:lnSpc>
                        <a:spcBef>
                          <a:spcPts val="375"/>
                        </a:spcBef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685800" eaLnBrk="0" fontAlgn="base" hangingPunct="0">
                        <a:lnSpc>
                          <a:spcPct val="90000"/>
                        </a:lnSpc>
                        <a:spcBef>
                          <a:spcPts val="375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1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685800" rtl="0" eaLnBrk="1" fontAlgn="base" latinLnBrk="0" hangingPunct="1">
                        <a:lnSpc>
                          <a:spcPct val="10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sr-Latn-RS" altLang="sr-Latn-RS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4096" marR="64096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A10997C2-C1B9-5723-7FE5-AD983594C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2788" y="5321074"/>
            <a:ext cx="9969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hr-HR" sz="2000" kern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EFB6D7-50E4-96F9-2ED0-988B0CB95935}"/>
              </a:ext>
            </a:extLst>
          </p:cNvPr>
          <p:cNvSpPr/>
          <p:nvPr/>
        </p:nvSpPr>
        <p:spPr>
          <a:xfrm>
            <a:off x="3526427" y="517760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hr-HR" kern="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ECE91E-857C-A5B0-EF5A-D3366A789460}"/>
              </a:ext>
            </a:extLst>
          </p:cNvPr>
          <p:cNvSpPr/>
          <p:nvPr/>
        </p:nvSpPr>
        <p:spPr>
          <a:xfrm>
            <a:off x="3519708" y="5679303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hr-HR" kern="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E94061B6-1F1D-A218-A2FF-87D613078F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4935" y="1093559"/>
            <a:ext cx="183356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hr-HR" sz="20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Mitogenom</a:t>
            </a:r>
            <a:r>
              <a:rPr lang="en-GB" sz="20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hr-HR" sz="2000" b="1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  <a:defRPr/>
            </a:pPr>
            <a:r>
              <a:rPr lang="hr-HR" sz="2000" b="1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16345 bp</a:t>
            </a:r>
          </a:p>
          <a:p>
            <a:pPr marL="0" indent="0">
              <a:buNone/>
              <a:defRPr/>
            </a:pPr>
            <a:endParaRPr lang="hr-HR" sz="1800" b="1" kern="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397E027-1346-7C99-EA34-8F266261D936}"/>
              </a:ext>
            </a:extLst>
          </p:cNvPr>
          <p:cNvSpPr/>
          <p:nvPr/>
        </p:nvSpPr>
        <p:spPr>
          <a:xfrm>
            <a:off x="9661028" y="181822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hr-HR" kern="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ED27EE-402F-44A2-254D-B7ADDBAA8166}"/>
              </a:ext>
            </a:extLst>
          </p:cNvPr>
          <p:cNvSpPr/>
          <p:nvPr/>
        </p:nvSpPr>
        <p:spPr>
          <a:xfrm>
            <a:off x="9661028" y="262244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hr-HR" kern="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:a16="http://schemas.microsoft.com/office/drawing/2014/main" id="{CA0CD4DF-F923-FD1A-B78D-966AF399F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34766" y="2194641"/>
            <a:ext cx="2284412" cy="449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  <a:defRPr/>
            </a:pPr>
            <a:r>
              <a:rPr lang="hr-HR" sz="20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363 </a:t>
            </a:r>
            <a:r>
              <a:rPr lang="en-GB" sz="20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 sites</a:t>
            </a:r>
            <a:endParaRPr lang="hr-HR" sz="2000" b="1" kern="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3">
            <a:extLst>
              <a:ext uri="{FF2B5EF4-FFF2-40B4-BE49-F238E27FC236}">
                <a16:creationId xmlns:a16="http://schemas.microsoft.com/office/drawing/2014/main" id="{712ED468-076C-CDD5-994A-0726F16DF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5123" y="3033821"/>
            <a:ext cx="1831974" cy="371475"/>
          </a:xfrm>
          <a:prstGeom prst="rect">
            <a:avLst/>
          </a:prstGeom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hr-HR" sz="18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96 </a:t>
            </a:r>
            <a:r>
              <a:rPr lang="en-GB" sz="1800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haplotpyes</a:t>
            </a:r>
            <a:endParaRPr lang="hr-HR" sz="1800" b="1" kern="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  <a:defRPr/>
            </a:pPr>
            <a:endParaRPr lang="hr-HR" sz="1800" kern="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id="{F70E7D7A-747E-1C56-5025-67B64152E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3824" y="6485915"/>
            <a:ext cx="2914878" cy="362709"/>
          </a:xfrm>
          <a:prstGeom prst="rect">
            <a:avLst/>
          </a:prstGeom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hr-HR" sz="1700" b="1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 </a:t>
            </a:r>
            <a:r>
              <a:rPr lang="en-GB" sz="1700" b="1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aminoacid haplotpyes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B12E4E-18F7-F9F7-9C9C-80C7AFAB195C}"/>
              </a:ext>
            </a:extLst>
          </p:cNvPr>
          <p:cNvSpPr/>
          <p:nvPr/>
        </p:nvSpPr>
        <p:spPr>
          <a:xfrm>
            <a:off x="3518120" y="6224580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anose="05000000000000000000" pitchFamily="2" charset="2"/>
              <a:buNone/>
              <a:defRPr/>
            </a:pPr>
            <a:r>
              <a:rPr lang="en-US" kern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hr-HR" kern="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17">
            <a:extLst>
              <a:ext uri="{FF2B5EF4-FFF2-40B4-BE49-F238E27FC236}">
                <a16:creationId xmlns:a16="http://schemas.microsoft.com/office/drawing/2014/main" id="{EAF908D3-A63F-371A-D360-ACAF1DFBD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t="18172" r="37604" b="78236"/>
          <a:stretch>
            <a:fillRect/>
          </a:stretch>
        </p:blipFill>
        <p:spPr bwMode="auto">
          <a:xfrm>
            <a:off x="1373856" y="5536856"/>
            <a:ext cx="5037138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22">
            <a:extLst>
              <a:ext uri="{FF2B5EF4-FFF2-40B4-BE49-F238E27FC236}">
                <a16:creationId xmlns:a16="http://schemas.microsoft.com/office/drawing/2014/main" id="{CCFD0B78-4544-61CD-5F69-5F7A3E37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" t="21968" r="69673" b="76173"/>
          <a:stretch>
            <a:fillRect/>
          </a:stretch>
        </p:blipFill>
        <p:spPr bwMode="auto">
          <a:xfrm>
            <a:off x="759278" y="6048606"/>
            <a:ext cx="648493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23">
            <a:extLst>
              <a:ext uri="{FF2B5EF4-FFF2-40B4-BE49-F238E27FC236}">
                <a16:creationId xmlns:a16="http://schemas.microsoft.com/office/drawing/2014/main" id="{6F24D5B3-504F-B82D-522A-B1CB24011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05" t="18172" r="70663" b="78310"/>
          <a:stretch>
            <a:fillRect/>
          </a:stretch>
        </p:blipFill>
        <p:spPr bwMode="auto">
          <a:xfrm>
            <a:off x="9105447" y="3528366"/>
            <a:ext cx="15430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25">
            <a:extLst>
              <a:ext uri="{FF2B5EF4-FFF2-40B4-BE49-F238E27FC236}">
                <a16:creationId xmlns:a16="http://schemas.microsoft.com/office/drawing/2014/main" id="{6BCC6523-8F37-CF17-5D74-9C0BF43CB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32" t="18332" r="54134" b="78075"/>
          <a:stretch>
            <a:fillRect/>
          </a:stretch>
        </p:blipFill>
        <p:spPr bwMode="auto">
          <a:xfrm>
            <a:off x="9108622" y="3790087"/>
            <a:ext cx="15430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258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58F30F0C-75E3-80F5-2C40-3A8FB019F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5913" y="657372"/>
            <a:ext cx="4096429" cy="371475"/>
          </a:xfrm>
          <a:prstGeom prst="rect">
            <a:avLst/>
          </a:prstGeom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hr-HR" sz="2000" b="1" kern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 </a:t>
            </a:r>
            <a:r>
              <a:rPr lang="hr-HR" sz="2000" kern="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phylogenetic</a:t>
            </a:r>
            <a:r>
              <a:rPr lang="hr-HR" sz="2000" kern="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sz="2000" kern="0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haplogroups</a:t>
            </a:r>
            <a:endParaRPr lang="hr-HR" sz="2000" kern="0" dirty="0">
              <a:cs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5AA8206-648C-2AD5-DA6D-D83E43D19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2788" y="5157789"/>
            <a:ext cx="996950" cy="34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hr-HR" sz="2000" ker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EE1EFD07-0E3C-3773-1977-F69AE23E7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314" y="2543322"/>
            <a:ext cx="6443662" cy="365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tIns="177744" bIns="152352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hr-HR" altLang="sr-Latn-RS" b="1" dirty="0"/>
              <a:t>10 </a:t>
            </a:r>
            <a:r>
              <a:rPr lang="en-GB" altLang="sr-Latn-RS" b="1" dirty="0"/>
              <a:t>evolutionary </a:t>
            </a:r>
            <a:r>
              <a:rPr lang="hr-HR" altLang="sr-Latn-RS" b="1" dirty="0" err="1"/>
              <a:t>haplogroups</a:t>
            </a:r>
            <a:r>
              <a:rPr lang="hr-HR" altLang="sr-Latn-RS" b="1" dirty="0"/>
              <a:t>  </a:t>
            </a:r>
          </a:p>
          <a:p>
            <a:pPr algn="just"/>
            <a:r>
              <a:rPr lang="hr-HR" altLang="sr-Latn-RS" dirty="0"/>
              <a:t>	↓</a:t>
            </a:r>
          </a:p>
          <a:p>
            <a:pPr algn="just"/>
            <a:r>
              <a:rPr lang="hr-HR" altLang="sr-Latn-RS" dirty="0"/>
              <a:t> </a:t>
            </a:r>
            <a:r>
              <a:rPr lang="hr-HR" altLang="sr-Latn-RS" b="1" dirty="0"/>
              <a:t>T2 = 1; T3 =8 i T5=1 </a:t>
            </a:r>
          </a:p>
          <a:p>
            <a:pPr algn="just"/>
            <a:r>
              <a:rPr lang="hr-HR" altLang="sr-Latn-RS" dirty="0"/>
              <a:t>	↓</a:t>
            </a:r>
          </a:p>
          <a:p>
            <a:pPr algn="just"/>
            <a:r>
              <a:rPr lang="en-GB" altLang="sr-Latn-RS" b="1" dirty="0"/>
              <a:t>BEAST - </a:t>
            </a:r>
            <a:r>
              <a:rPr lang="hr-HR" altLang="sr-Latn-RS" b="1" dirty="0" err="1"/>
              <a:t>Bayesian</a:t>
            </a:r>
            <a:r>
              <a:rPr lang="hr-HR" altLang="sr-Latn-RS" b="1" dirty="0"/>
              <a:t> </a:t>
            </a:r>
            <a:r>
              <a:rPr lang="hr-HR" altLang="sr-Latn-RS" b="1" dirty="0" err="1"/>
              <a:t>phylogenetic</a:t>
            </a:r>
            <a:r>
              <a:rPr lang="hr-HR" altLang="sr-Latn-RS" b="1" dirty="0"/>
              <a:t> </a:t>
            </a:r>
            <a:r>
              <a:rPr lang="hr-HR" altLang="sr-Latn-RS" b="1" dirty="0" err="1"/>
              <a:t>analysis</a:t>
            </a:r>
            <a:r>
              <a:rPr lang="hr-HR" altLang="sr-Latn-RS" b="1" dirty="0"/>
              <a:t> </a:t>
            </a:r>
          </a:p>
          <a:p>
            <a:pPr algn="just"/>
            <a:r>
              <a:rPr lang="hr-HR" altLang="sr-Latn-RS" dirty="0"/>
              <a:t>	↓</a:t>
            </a:r>
          </a:p>
          <a:p>
            <a:pPr algn="just"/>
            <a:r>
              <a:rPr lang="hr-HR" altLang="sr-Latn-RS" b="1" dirty="0"/>
              <a:t>802 </a:t>
            </a:r>
            <a:r>
              <a:rPr lang="hr-HR" altLang="sr-Latn-RS" b="1" dirty="0" err="1"/>
              <a:t>mitogenomes</a:t>
            </a:r>
            <a:r>
              <a:rPr lang="hr-HR" altLang="sr-Latn-RS" b="1" dirty="0"/>
              <a:t>, 114 </a:t>
            </a:r>
            <a:r>
              <a:rPr lang="hr-HR" altLang="sr-Latn-RS" b="1" dirty="0" err="1"/>
              <a:t>cattle</a:t>
            </a:r>
            <a:r>
              <a:rPr lang="hr-HR" altLang="sr-Latn-RS" b="1" dirty="0"/>
              <a:t> </a:t>
            </a:r>
            <a:r>
              <a:rPr lang="hr-HR" altLang="sr-Latn-RS" b="1" dirty="0" err="1"/>
              <a:t>breeds</a:t>
            </a:r>
            <a:endParaRPr lang="hr-HR" altLang="sr-Latn-RS" dirty="0"/>
          </a:p>
          <a:p>
            <a:r>
              <a:rPr lang="hr-HR" altLang="sr-Latn-RS" dirty="0"/>
              <a:t>	</a:t>
            </a:r>
            <a:endParaRPr lang="en-US" altLang="sr-Latn-RS" dirty="0"/>
          </a:p>
          <a:p>
            <a:r>
              <a:rPr lang="en-US" altLang="sr-Latn-RS" dirty="0"/>
              <a:t>	</a:t>
            </a:r>
            <a:r>
              <a:rPr lang="hr-HR" altLang="sr-Latn-RS" dirty="0"/>
              <a:t>↓</a:t>
            </a:r>
            <a:endParaRPr lang="en-US" altLang="sr-Latn-RS" dirty="0"/>
          </a:p>
          <a:p>
            <a:endParaRPr lang="en-US" altLang="sr-Latn-RS" dirty="0"/>
          </a:p>
          <a:p>
            <a:endParaRPr lang="hr-HR" altLang="sr-Latn-RS" dirty="0"/>
          </a:p>
          <a:p>
            <a:pPr algn="just"/>
            <a:r>
              <a:rPr lang="hr-HR" altLang="sr-Latn-RS" u="sng" dirty="0" err="1"/>
              <a:t>Cubric</a:t>
            </a:r>
            <a:r>
              <a:rPr lang="hr-HR" altLang="sr-Latn-RS" u="sng" dirty="0"/>
              <a:t>-Curik i sur., </a:t>
            </a:r>
            <a:r>
              <a:rPr lang="en-GB" altLang="sr-Latn-RS" u="sng" dirty="0"/>
              <a:t>2021</a:t>
            </a:r>
            <a:endParaRPr lang="hr-HR" altLang="sr-Latn-RS" sz="3200" u="sng" dirty="0"/>
          </a:p>
        </p:txBody>
      </p:sp>
      <p:pic>
        <p:nvPicPr>
          <p:cNvPr id="39942" name="Picture 2">
            <a:extLst>
              <a:ext uri="{FF2B5EF4-FFF2-40B4-BE49-F238E27FC236}">
                <a16:creationId xmlns:a16="http://schemas.microsoft.com/office/drawing/2014/main" id="{733E9C23-E688-3202-73F7-A440E885B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264" y="1974997"/>
            <a:ext cx="8794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5">
            <a:extLst>
              <a:ext uri="{FF2B5EF4-FFF2-40B4-BE49-F238E27FC236}">
                <a16:creationId xmlns:a16="http://schemas.microsoft.com/office/drawing/2014/main" id="{D6814A76-4412-7AE2-12F2-1D6DBF850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770" y="612065"/>
            <a:ext cx="1700213" cy="130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4" name="Picture 8">
            <a:extLst>
              <a:ext uri="{FF2B5EF4-FFF2-40B4-BE49-F238E27FC236}">
                <a16:creationId xmlns:a16="http://schemas.microsoft.com/office/drawing/2014/main" id="{70667065-80EC-3C4B-7700-4DF74B043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325" y="5588002"/>
            <a:ext cx="16732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5" name="Picture 8" descr="Image result for ankole cattle">
            <a:extLst>
              <a:ext uri="{FF2B5EF4-FFF2-40B4-BE49-F238E27FC236}">
                <a16:creationId xmlns:a16="http://schemas.microsoft.com/office/drawing/2014/main" id="{1AC9F8B7-68D9-F820-874F-79F659247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800" y="4371975"/>
            <a:ext cx="16764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6" name="Picture 10">
            <a:extLst>
              <a:ext uri="{FF2B5EF4-FFF2-40B4-BE49-F238E27FC236}">
                <a16:creationId xmlns:a16="http://schemas.microsoft.com/office/drawing/2014/main" id="{15D337EA-E9F0-BF80-4904-7E90E0828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30400" r="28516" b="18523"/>
          <a:stretch>
            <a:fillRect/>
          </a:stretch>
        </p:blipFill>
        <p:spPr bwMode="auto">
          <a:xfrm>
            <a:off x="8167233" y="3163013"/>
            <a:ext cx="168275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1601CC-6968-D166-4EFB-A54BBC887823}"/>
              </a:ext>
            </a:extLst>
          </p:cNvPr>
          <p:cNvPicPr/>
          <p:nvPr/>
        </p:nvPicPr>
        <p:blipFill rotWithShape="1">
          <a:blip r:embed="rId7"/>
          <a:srcRect l="6533" t="44709" r="-5572" b="449"/>
          <a:stretch/>
        </p:blipFill>
        <p:spPr>
          <a:xfrm>
            <a:off x="1585913" y="891804"/>
            <a:ext cx="6768752" cy="5256584"/>
          </a:xfrm>
          <a:custGeom>
            <a:avLst/>
            <a:gdLst>
              <a:gd name="connsiteX0" fmla="*/ 0 w 6083572"/>
              <a:gd name="connsiteY0" fmla="*/ 4589472 h 4687848"/>
              <a:gd name="connsiteX1" fmla="*/ 35128 w 6083572"/>
              <a:gd name="connsiteY1" fmla="*/ 4618455 h 4687848"/>
              <a:gd name="connsiteX2" fmla="*/ 262306 w 6083572"/>
              <a:gd name="connsiteY2" fmla="*/ 4687848 h 4687848"/>
              <a:gd name="connsiteX3" fmla="*/ 0 w 6083572"/>
              <a:gd name="connsiteY3" fmla="*/ 4687848 h 4687848"/>
              <a:gd name="connsiteX4" fmla="*/ 0 w 6083572"/>
              <a:gd name="connsiteY4" fmla="*/ 0 h 4687848"/>
              <a:gd name="connsiteX5" fmla="*/ 6083572 w 6083572"/>
              <a:gd name="connsiteY5" fmla="*/ 0 h 4687848"/>
              <a:gd name="connsiteX6" fmla="*/ 6083572 w 6083572"/>
              <a:gd name="connsiteY6" fmla="*/ 4687848 h 4687848"/>
              <a:gd name="connsiteX7" fmla="*/ 4490222 w 6083572"/>
              <a:gd name="connsiteY7" fmla="*/ 4687848 h 4687848"/>
              <a:gd name="connsiteX8" fmla="*/ 4896544 w 6083572"/>
              <a:gd name="connsiteY8" fmla="*/ 4281526 h 4687848"/>
              <a:gd name="connsiteX9" fmla="*/ 4896544 w 6083572"/>
              <a:gd name="connsiteY9" fmla="*/ 2656286 h 4687848"/>
              <a:gd name="connsiteX10" fmla="*/ 4490222 w 6083572"/>
              <a:gd name="connsiteY10" fmla="*/ 2249964 h 4687848"/>
              <a:gd name="connsiteX11" fmla="*/ 262306 w 6083572"/>
              <a:gd name="connsiteY11" fmla="*/ 2249964 h 4687848"/>
              <a:gd name="connsiteX12" fmla="*/ 35128 w 6083572"/>
              <a:gd name="connsiteY12" fmla="*/ 2319358 h 4687848"/>
              <a:gd name="connsiteX13" fmla="*/ 0 w 6083572"/>
              <a:gd name="connsiteY13" fmla="*/ 2348341 h 468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83572" h="4687848">
                <a:moveTo>
                  <a:pt x="0" y="4589472"/>
                </a:moveTo>
                <a:lnTo>
                  <a:pt x="35128" y="4618455"/>
                </a:lnTo>
                <a:cubicBezTo>
                  <a:pt x="99977" y="4662266"/>
                  <a:pt x="178154" y="4687848"/>
                  <a:pt x="262306" y="4687848"/>
                </a:cubicBezTo>
                <a:lnTo>
                  <a:pt x="0" y="4687848"/>
                </a:lnTo>
                <a:close/>
                <a:moveTo>
                  <a:pt x="0" y="0"/>
                </a:moveTo>
                <a:lnTo>
                  <a:pt x="6083572" y="0"/>
                </a:lnTo>
                <a:lnTo>
                  <a:pt x="6083572" y="4687848"/>
                </a:lnTo>
                <a:lnTo>
                  <a:pt x="4490222" y="4687848"/>
                </a:lnTo>
                <a:cubicBezTo>
                  <a:pt x="4714627" y="4687848"/>
                  <a:pt x="4896544" y="4505931"/>
                  <a:pt x="4896544" y="4281526"/>
                </a:cubicBezTo>
                <a:lnTo>
                  <a:pt x="4896544" y="2656286"/>
                </a:lnTo>
                <a:cubicBezTo>
                  <a:pt x="4896544" y="2431881"/>
                  <a:pt x="4714627" y="2249964"/>
                  <a:pt x="4490222" y="2249964"/>
                </a:cubicBezTo>
                <a:lnTo>
                  <a:pt x="262306" y="2249964"/>
                </a:lnTo>
                <a:cubicBezTo>
                  <a:pt x="178154" y="2249964"/>
                  <a:pt x="99977" y="2275546"/>
                  <a:pt x="35128" y="2319358"/>
                </a:cubicBezTo>
                <a:lnTo>
                  <a:pt x="0" y="2348341"/>
                </a:lnTo>
                <a:close/>
              </a:path>
            </a:pathLst>
          </a:cu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E779321-2F6A-3730-D838-AFB2B7163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2965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CCBBD-DD96-23D4-1080-C553DE249DFD}"/>
              </a:ext>
            </a:extLst>
          </p:cNvPr>
          <p:cNvSpPr txBox="1"/>
          <p:nvPr/>
        </p:nvSpPr>
        <p:spPr>
          <a:xfrm>
            <a:off x="1363314" y="6148279"/>
            <a:ext cx="6177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8"/>
              </a:rPr>
              <a:t>https://onlinelibrary.wiley.com/doi/full/10.1111/eva.13315</a:t>
            </a:r>
            <a:endParaRPr lang="en-GB" dirty="0"/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B8BCC-BF7C-6175-199B-716D1A2E2DEA}"/>
              </a:ext>
            </a:extLst>
          </p:cNvPr>
          <p:cNvSpPr txBox="1"/>
          <p:nvPr/>
        </p:nvSpPr>
        <p:spPr>
          <a:xfrm>
            <a:off x="9924611" y="4819235"/>
            <a:ext cx="21833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R" sz="16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Ankole from Uganda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A3EC8-1724-654F-BBBA-84D9D7AEC909}"/>
              </a:ext>
            </a:extLst>
          </p:cNvPr>
          <p:cNvSpPr txBox="1"/>
          <p:nvPr/>
        </p:nvSpPr>
        <p:spPr>
          <a:xfrm>
            <a:off x="9924612" y="6148279"/>
            <a:ext cx="19207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R" sz="16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Holstein from USA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54A71F-9952-6B50-E57D-066F8CE48224}"/>
              </a:ext>
            </a:extLst>
          </p:cNvPr>
          <p:cNvSpPr txBox="1"/>
          <p:nvPr/>
        </p:nvSpPr>
        <p:spPr>
          <a:xfrm>
            <a:off x="9924612" y="3558886"/>
            <a:ext cx="19207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R" sz="16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Buša from Croatia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80223-D947-75F0-65FD-D7A226956B04}"/>
              </a:ext>
            </a:extLst>
          </p:cNvPr>
          <p:cNvSpPr txBox="1"/>
          <p:nvPr/>
        </p:nvSpPr>
        <p:spPr>
          <a:xfrm>
            <a:off x="10005516" y="2399119"/>
            <a:ext cx="8794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R" sz="16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Auroch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B70EE-6B14-6599-A916-4D6794A2E9A6}"/>
              </a:ext>
            </a:extLst>
          </p:cNvPr>
          <p:cNvSpPr txBox="1"/>
          <p:nvPr/>
        </p:nvSpPr>
        <p:spPr>
          <a:xfrm>
            <a:off x="9975025" y="1091620"/>
            <a:ext cx="22169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R" sz="1600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Zebu from South Asia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587D0-0ECC-1089-73EF-157CCF479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F4E9C-E591-005D-6174-54DB36072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1754280"/>
            <a:ext cx="4140200" cy="5207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10C4D9-3147-E87C-79EF-1AEF0D946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23220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Methods – statistical model 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738C41E9-5CC9-9A91-F14B-FCFE39702980}"/>
              </a:ext>
            </a:extLst>
          </p:cNvPr>
          <p:cNvSpPr txBox="1">
            <a:spLocks/>
          </p:cNvSpPr>
          <p:nvPr/>
        </p:nvSpPr>
        <p:spPr bwMode="auto">
          <a:xfrm>
            <a:off x="321880" y="570430"/>
            <a:ext cx="8513763" cy="1202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mitogenome impact on the phenotypic variability </a:t>
            </a:r>
          </a:p>
          <a:p>
            <a:pPr marL="171450" marR="0" lvl="0" indent="-17145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Bayesian numerical procedure - integrated nested Laplace approximations (INLA)</a:t>
            </a:r>
            <a:endParaRPr kumimoji="0" lang="en-US" altLang="sr-Latn-RS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171450" marR="0" lvl="0" indent="-17145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mixed model –  animal model – repeatability model :				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C7F13BE5-3B04-DEA8-D2A6-FED2E61A5B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2405888"/>
            <a:ext cx="2298488" cy="92333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Milk yield; (y)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 yield; (y)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Protein yield; (y) </a:t>
            </a: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D44EAD80-0EE9-906A-3E3F-BC0438469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0589" y="2619699"/>
            <a:ext cx="6969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dependent variable → first five lactation – repeatability model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B4B2E585-61C8-AD55-6B1F-D4297D463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9610" y="3506911"/>
            <a:ext cx="6486525" cy="369332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Interaction between Number of calving &amp; Age at calving (X)  </a:t>
            </a:r>
          </a:p>
        </p:txBody>
      </p:sp>
      <p:sp>
        <p:nvSpPr>
          <p:cNvPr id="36" name="TextBox 22">
            <a:extLst>
              <a:ext uri="{FF2B5EF4-FFF2-40B4-BE49-F238E27FC236}">
                <a16:creationId xmlns:a16="http://schemas.microsoft.com/office/drawing/2014/main" id="{56118770-A788-C667-AC0E-6690A3DC7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7313" y="3478412"/>
            <a:ext cx="1206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covariate</a:t>
            </a:r>
          </a:p>
        </p:txBody>
      </p:sp>
      <p:sp>
        <p:nvSpPr>
          <p:cNvPr id="37" name="TextBox 23">
            <a:extLst>
              <a:ext uri="{FF2B5EF4-FFF2-40B4-BE49-F238E27FC236}">
                <a16:creationId xmlns:a16="http://schemas.microsoft.com/office/drawing/2014/main" id="{96879A3B-99D3-A4A8-F574-947F877F7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1" y="5006853"/>
            <a:ext cx="9542588" cy="1354217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Additive genetic effect of autosomal DNA with pedigree-relationship matrix A 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Additive genetic effect of X chromosome DNA with pedigree-relationship matrix (x)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Cytoplasmatic/maternal effects – (m) → CYTO, HAPLO, AMINO, EVOL, </a:t>
            </a:r>
            <a:r>
              <a:rPr kumimoji="0" lang="en-US" altLang="sr-Latn-R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SNPmt</a:t>
            </a:r>
            <a:endParaRPr kumimoji="0" lang="en-US" altLang="sr-Latn-RS" sz="1800" b="1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Permanent environmental effect – (p)</a:t>
            </a:r>
          </a:p>
        </p:txBody>
      </p:sp>
      <p:pic>
        <p:nvPicPr>
          <p:cNvPr id="40" name="Picture 2">
            <a:extLst>
              <a:ext uri="{FF2B5EF4-FFF2-40B4-BE49-F238E27FC236}">
                <a16:creationId xmlns:a16="http://schemas.microsoft.com/office/drawing/2014/main" id="{3C489971-0F1F-2381-630E-644C21C9A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236" y="629231"/>
            <a:ext cx="58102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3">
            <a:extLst>
              <a:ext uri="{FF2B5EF4-FFF2-40B4-BE49-F238E27FC236}">
                <a16:creationId xmlns:a16="http://schemas.microsoft.com/office/drawing/2014/main" id="{B69D8BAA-5114-522B-5E0C-026F00CD523B}"/>
              </a:ext>
            </a:extLst>
          </p:cNvPr>
          <p:cNvSpPr txBox="1">
            <a:spLocks/>
          </p:cNvSpPr>
          <p:nvPr/>
        </p:nvSpPr>
        <p:spPr bwMode="auto">
          <a:xfrm>
            <a:off x="10260279" y="629231"/>
            <a:ext cx="1212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sr-Latn-R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- INLA</a:t>
            </a: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sr-Latn-R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sr-Latn-R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sr-Latn-R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sr-Latn-R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sr-Latn-R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			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BF5A275-81D7-61EB-D0B9-BEF76926986F}"/>
              </a:ext>
            </a:extLst>
          </p:cNvPr>
          <p:cNvCxnSpPr>
            <a:cxnSpLocks/>
          </p:cNvCxnSpPr>
          <p:nvPr/>
        </p:nvCxnSpPr>
        <p:spPr bwMode="auto">
          <a:xfrm>
            <a:off x="941017" y="2161603"/>
            <a:ext cx="222765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5D8AE8-54B6-DF2C-8473-D0BC1DC3A2A5}"/>
              </a:ext>
            </a:extLst>
          </p:cNvPr>
          <p:cNvCxnSpPr>
            <a:cxnSpLocks/>
          </p:cNvCxnSpPr>
          <p:nvPr/>
        </p:nvCxnSpPr>
        <p:spPr bwMode="auto">
          <a:xfrm>
            <a:off x="3099800" y="2173474"/>
            <a:ext cx="1223549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104959-F0AB-6B3F-6966-C580EFF9D665}"/>
              </a:ext>
            </a:extLst>
          </p:cNvPr>
          <p:cNvCxnSpPr>
            <a:cxnSpLocks/>
          </p:cNvCxnSpPr>
          <p:nvPr/>
        </p:nvCxnSpPr>
        <p:spPr bwMode="auto">
          <a:xfrm>
            <a:off x="1308100" y="2161603"/>
            <a:ext cx="27131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DC7B40-5A49-5432-DE53-7F9BF54DC9FE}"/>
              </a:ext>
            </a:extLst>
          </p:cNvPr>
          <p:cNvCxnSpPr>
            <a:cxnSpLocks/>
          </p:cNvCxnSpPr>
          <p:nvPr/>
        </p:nvCxnSpPr>
        <p:spPr bwMode="auto">
          <a:xfrm>
            <a:off x="1807062" y="2156284"/>
            <a:ext cx="428625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3">
            <a:extLst>
              <a:ext uri="{FF2B5EF4-FFF2-40B4-BE49-F238E27FC236}">
                <a16:creationId xmlns:a16="http://schemas.microsoft.com/office/drawing/2014/main" id="{FD46D833-110C-EDF8-91BA-D89DD7955A31}"/>
              </a:ext>
            </a:extLst>
          </p:cNvPr>
          <p:cNvSpPr txBox="1">
            <a:spLocks/>
          </p:cNvSpPr>
          <p:nvPr/>
        </p:nvSpPr>
        <p:spPr bwMode="auto">
          <a:xfrm>
            <a:off x="9080665" y="1269532"/>
            <a:ext cx="3111335" cy="523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algn="l" defTabSz="685800" rtl="0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C00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sr-Latn-R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Zenodo</a:t>
            </a:r>
            <a:r>
              <a:rPr kumimoji="0" lang="en-US" altLang="sr-Latn-RS" sz="32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 &amp; GitHub</a:t>
            </a: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sr-Latn-R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sr-Latn-R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sr-Latn-R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en-US" altLang="sr-Latn-R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sr-Latn-R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				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7998DA1-DF0B-4E26-588F-19654F2795CA}"/>
              </a:ext>
            </a:extLst>
          </p:cNvPr>
          <p:cNvSpPr/>
          <p:nvPr/>
        </p:nvSpPr>
        <p:spPr>
          <a:xfrm>
            <a:off x="7018347" y="3601337"/>
            <a:ext cx="298966" cy="180480"/>
          </a:xfrm>
          <a:prstGeom prst="rightArrow">
            <a:avLst/>
          </a:prstGeom>
          <a:solidFill>
            <a:srgbClr val="36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20">
            <a:extLst>
              <a:ext uri="{FF2B5EF4-FFF2-40B4-BE49-F238E27FC236}">
                <a16:creationId xmlns:a16="http://schemas.microsoft.com/office/drawing/2014/main" id="{56957E08-D18A-7CF3-B7E2-6099EAA9F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186" y="4024791"/>
            <a:ext cx="3289816" cy="36933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Herd-year-season effects (Z</a:t>
            </a:r>
            <a:r>
              <a:rPr kumimoji="0" lang="en-US" altLang="sr-Latn-R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</a:t>
            </a: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 </a:t>
            </a:r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29ADE1D0-D46D-7196-87F5-CBCD06FA4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1" y="4529101"/>
            <a:ext cx="3289816" cy="369332"/>
          </a:xfrm>
          <a:prstGeom prst="rect">
            <a:avLst/>
          </a:prstGeom>
          <a:noFill/>
          <a:ln w="38100">
            <a:solidFill>
              <a:srgbClr val="54D8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Herd location effects (Z</a:t>
            </a:r>
            <a:r>
              <a:rPr kumimoji="0" lang="en-US" altLang="sr-Latn-RS" sz="1800" b="0" i="0" u="none" strike="noStrike" kern="1200" cap="none" spc="0" normalizeH="0" baseline="-2500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</a:t>
            </a: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 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E97B52-37DA-776B-200D-8BBBCB8D836B}"/>
              </a:ext>
            </a:extLst>
          </p:cNvPr>
          <p:cNvCxnSpPr>
            <a:cxnSpLocks/>
          </p:cNvCxnSpPr>
          <p:nvPr/>
        </p:nvCxnSpPr>
        <p:spPr bwMode="auto">
          <a:xfrm>
            <a:off x="2327598" y="2166469"/>
            <a:ext cx="428625" cy="0"/>
          </a:xfrm>
          <a:prstGeom prst="line">
            <a:avLst/>
          </a:prstGeom>
          <a:ln w="38100">
            <a:solidFill>
              <a:srgbClr val="54D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7E326BF-0843-62B9-043B-321EC859CD4F}"/>
              </a:ext>
            </a:extLst>
          </p:cNvPr>
          <p:cNvSpPr/>
          <p:nvPr/>
        </p:nvSpPr>
        <p:spPr>
          <a:xfrm>
            <a:off x="2860675" y="2735261"/>
            <a:ext cx="298966" cy="180480"/>
          </a:xfrm>
          <a:prstGeom prst="rightArrow">
            <a:avLst/>
          </a:prstGeom>
          <a:solidFill>
            <a:srgbClr val="1B0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B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FEA99C8-407C-B350-108A-936637FA6421}"/>
              </a:ext>
            </a:extLst>
          </p:cNvPr>
          <p:cNvSpPr/>
          <p:nvPr/>
        </p:nvSpPr>
        <p:spPr>
          <a:xfrm>
            <a:off x="10201778" y="5685012"/>
            <a:ext cx="298966" cy="18048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24">
            <a:extLst>
              <a:ext uri="{FF2B5EF4-FFF2-40B4-BE49-F238E27FC236}">
                <a16:creationId xmlns:a16="http://schemas.microsoft.com/office/drawing/2014/main" id="{C5AE1F3D-14DE-A1A3-98EF-72BB8241C8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58636" y="4006631"/>
            <a:ext cx="1926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effect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C8AFF16-19DB-9687-0D97-597AE9A94B45}"/>
              </a:ext>
            </a:extLst>
          </p:cNvPr>
          <p:cNvSpPr/>
          <p:nvPr/>
        </p:nvSpPr>
        <p:spPr>
          <a:xfrm>
            <a:off x="3909153" y="4130722"/>
            <a:ext cx="298966" cy="180480"/>
          </a:xfrm>
          <a:prstGeom prst="rightArrow">
            <a:avLst/>
          </a:prstGeom>
          <a:solidFill>
            <a:srgbClr val="FBD9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E69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6AA5DF83-021E-5B4F-6838-84AD2745F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1261" y="5540048"/>
            <a:ext cx="1926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effect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811E4FD-08B0-A4BC-41AA-79B1360348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40" y="6447958"/>
            <a:ext cx="2107830" cy="369332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Residual effect (e) 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3A9E03-3A68-ECD8-8C4B-CDBF17C7BA96}"/>
              </a:ext>
            </a:extLst>
          </p:cNvPr>
          <p:cNvCxnSpPr>
            <a:cxnSpLocks/>
          </p:cNvCxnSpPr>
          <p:nvPr/>
        </p:nvCxnSpPr>
        <p:spPr bwMode="auto">
          <a:xfrm>
            <a:off x="4578761" y="2166469"/>
            <a:ext cx="289894" cy="0"/>
          </a:xfrm>
          <a:prstGeom prst="line">
            <a:avLst/>
          </a:prstGeom>
          <a:ln w="38100">
            <a:solidFill>
              <a:srgbClr val="7671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>
            <a:extLst>
              <a:ext uri="{FF2B5EF4-FFF2-40B4-BE49-F238E27FC236}">
                <a16:creationId xmlns:a16="http://schemas.microsoft.com/office/drawing/2014/main" id="{289E5F53-CA81-0DA3-8546-B51D9031B8A6}"/>
              </a:ext>
            </a:extLst>
          </p:cNvPr>
          <p:cNvSpPr/>
          <p:nvPr/>
        </p:nvSpPr>
        <p:spPr>
          <a:xfrm>
            <a:off x="2657287" y="6556909"/>
            <a:ext cx="298966" cy="180480"/>
          </a:xfrm>
          <a:prstGeom prst="rightArrow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FC4184-8F2A-2518-97AD-20CE6FE11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70" y="6423820"/>
            <a:ext cx="19264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random effect</a:t>
            </a:r>
          </a:p>
        </p:txBody>
      </p:sp>
    </p:spTree>
    <p:extLst>
      <p:ext uri="{BB962C8B-B14F-4D97-AF65-F5344CB8AC3E}">
        <p14:creationId xmlns:p14="http://schemas.microsoft.com/office/powerpoint/2010/main" val="1905311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onorog.tif">
            <a:extLst>
              <a:ext uri="{FF2B5EF4-FFF2-40B4-BE49-F238E27FC236}">
                <a16:creationId xmlns:a16="http://schemas.microsoft.com/office/drawing/2014/main" id="{91B8AFC5-560B-4D1C-1D97-5100030368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99316" y="133953"/>
            <a:ext cx="943051" cy="938485"/>
          </a:xfrm>
          <a:prstGeom prst="rect">
            <a:avLst/>
          </a:prstGeom>
        </p:spPr>
      </p:pic>
      <p:pic>
        <p:nvPicPr>
          <p:cNvPr id="24" name="Picture 23" descr="A person wearing glasses and a blue shirt&#10;&#10;Description automatically generated with low confidence">
            <a:extLst>
              <a:ext uri="{FF2B5EF4-FFF2-40B4-BE49-F238E27FC236}">
                <a16:creationId xmlns:a16="http://schemas.microsoft.com/office/drawing/2014/main" id="{98744A66-C4B6-AF4B-A76C-C8CA941717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4" t="13793" r="7749"/>
          <a:stretch/>
        </p:blipFill>
        <p:spPr>
          <a:xfrm>
            <a:off x="399757" y="2056519"/>
            <a:ext cx="1398399" cy="1555157"/>
          </a:xfrm>
          <a:prstGeom prst="ellipse">
            <a:avLst/>
          </a:prstGeom>
        </p:spPr>
      </p:pic>
      <p:sp>
        <p:nvSpPr>
          <p:cNvPr id="28" name="Rectangle 6">
            <a:extLst>
              <a:ext uri="{FF2B5EF4-FFF2-40B4-BE49-F238E27FC236}">
                <a16:creationId xmlns:a16="http://schemas.microsoft.com/office/drawing/2014/main" id="{6C9353E1-77CD-558D-1C6A-4C0E45C4C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2367" y="249253"/>
            <a:ext cx="3529005" cy="707886"/>
          </a:xfrm>
          <a:prstGeom prst="rect">
            <a:avLst/>
          </a:prstGeom>
          <a:noFill/>
          <a:ln w="57150"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n-GB" sz="2000" dirty="0">
                <a:solidFill>
                  <a:srgbClr val="605F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imal</a:t>
            </a:r>
            <a:r>
              <a:rPr lang="en-GB" sz="2000" b="0" dirty="0">
                <a:solidFill>
                  <a:srgbClr val="605F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</a:t>
            </a:r>
            <a:r>
              <a:rPr lang="en-GB" sz="2000" dirty="0">
                <a:solidFill>
                  <a:srgbClr val="605F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etics</a:t>
            </a:r>
            <a:r>
              <a:rPr lang="en-GB" sz="2000" b="0" dirty="0">
                <a:solidFill>
                  <a:srgbClr val="605F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solidFill>
                  <a:srgbClr val="605F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  <a:p>
            <a:pPr algn="ctr">
              <a:spcBef>
                <a:spcPct val="0"/>
              </a:spcBef>
              <a:buClrTx/>
              <a:buSzTx/>
              <a:buNone/>
            </a:pPr>
            <a:r>
              <a:rPr lang="sr-Latn-RS" sz="2000" dirty="0" err="1">
                <a:solidFill>
                  <a:srgbClr val="605F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sr-Latn-RS" sz="2000" dirty="0">
                <a:solidFill>
                  <a:srgbClr val="605F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sr-Latn-RS" sz="2000" dirty="0" err="1">
                <a:solidFill>
                  <a:srgbClr val="605F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angen.agr.hr</a:t>
            </a:r>
            <a:r>
              <a:rPr lang="en-GB" sz="2000" dirty="0">
                <a:solidFill>
                  <a:srgbClr val="605F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1" name="Picture 30" descr="Photo 16.03.2016. 11 39 48.jpg">
            <a:extLst>
              <a:ext uri="{FF2B5EF4-FFF2-40B4-BE49-F238E27FC236}">
                <a16:creationId xmlns:a16="http://schemas.microsoft.com/office/drawing/2014/main" id="{224E0B62-4F96-9992-0B8F-5067383F73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/>
          <a:srcRect r="25254" b="6"/>
          <a:stretch/>
        </p:blipFill>
        <p:spPr>
          <a:xfrm>
            <a:off x="2550017" y="2155181"/>
            <a:ext cx="1444188" cy="1444188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2" name="Picture 9" descr="Cubric_Curik_Vlatka.png">
            <a:extLst>
              <a:ext uri="{FF2B5EF4-FFF2-40B4-BE49-F238E27FC236}">
                <a16:creationId xmlns:a16="http://schemas.microsoft.com/office/drawing/2014/main" id="{281C4C25-11CB-7A52-6A31-965515E2CF7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5033560" y="2021659"/>
            <a:ext cx="1521261" cy="1521261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F457F8FC-3A17-0D02-5983-3392956BB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847" y="1942178"/>
            <a:ext cx="1464396" cy="1566053"/>
          </a:xfrm>
          <a:prstGeom prst="ellipse">
            <a:avLst/>
          </a:prstGeom>
          <a:ln w="9525">
            <a:noFill/>
            <a:miter lim="800000"/>
            <a:headEnd/>
            <a:tailEnd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Vladimir_Brajkovic.png">
            <a:extLst>
              <a:ext uri="{FF2B5EF4-FFF2-40B4-BE49-F238E27FC236}">
                <a16:creationId xmlns:a16="http://schemas.microsoft.com/office/drawing/2014/main" id="{8D676076-830F-2799-0792-54AACCEE5CC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/>
          <a:srcRect r="-10" b="240"/>
          <a:stretch/>
        </p:blipFill>
        <p:spPr>
          <a:xfrm>
            <a:off x="359800" y="4602741"/>
            <a:ext cx="1516549" cy="1516549"/>
          </a:xfrm>
          <a:custGeom>
            <a:avLst/>
            <a:gdLst>
              <a:gd name="connsiteX0" fmla="*/ 1424793 w 2849586"/>
              <a:gd name="connsiteY0" fmla="*/ 0 h 2849586"/>
              <a:gd name="connsiteX1" fmla="*/ 2849586 w 2849586"/>
              <a:gd name="connsiteY1" fmla="*/ 1424793 h 2849586"/>
              <a:gd name="connsiteX2" fmla="*/ 1424793 w 2849586"/>
              <a:gd name="connsiteY2" fmla="*/ 2849586 h 2849586"/>
              <a:gd name="connsiteX3" fmla="*/ 0 w 2849586"/>
              <a:gd name="connsiteY3" fmla="*/ 1424793 h 2849586"/>
              <a:gd name="connsiteX4" fmla="*/ 1424793 w 2849586"/>
              <a:gd name="connsiteY4" fmla="*/ 0 h 284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37" name="Rectangle 6">
            <a:extLst>
              <a:ext uri="{FF2B5EF4-FFF2-40B4-BE49-F238E27FC236}">
                <a16:creationId xmlns:a16="http://schemas.microsoft.com/office/drawing/2014/main" id="{7EB4E439-0D81-FAB5-4B18-AE815BDA2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00" y="3622492"/>
            <a:ext cx="16086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Ino </a:t>
            </a:r>
            <a:r>
              <a:rPr lang="en-GB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Čurik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alt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Full Prof.</a:t>
            </a:r>
          </a:p>
        </p:txBody>
      </p:sp>
      <p:sp>
        <p:nvSpPr>
          <p:cNvPr id="38" name="Rectangle 6">
            <a:extLst>
              <a:ext uri="{FF2B5EF4-FFF2-40B4-BE49-F238E27FC236}">
                <a16:creationId xmlns:a16="http://schemas.microsoft.com/office/drawing/2014/main" id="{8BF740EB-54B2-0C7D-3E4F-33A462761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1054" y="3590785"/>
            <a:ext cx="22365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Maja </a:t>
            </a:r>
            <a:r>
              <a:rPr lang="en-GB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Ferenčaković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Assoc. Prof.</a:t>
            </a:r>
          </a:p>
        </p:txBody>
      </p:sp>
      <p:sp>
        <p:nvSpPr>
          <p:cNvPr id="39" name="Rectangle 6">
            <a:extLst>
              <a:ext uri="{FF2B5EF4-FFF2-40B4-BE49-F238E27FC236}">
                <a16:creationId xmlns:a16="http://schemas.microsoft.com/office/drawing/2014/main" id="{F3371387-1EF4-3ECC-F394-B55253EE2B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2095" y="3597417"/>
            <a:ext cx="23134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Vlatka </a:t>
            </a:r>
            <a:r>
              <a:rPr lang="en-GB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Čubrić</a:t>
            </a: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Čurik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GB" alt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Prof.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7CDC77D7-004A-919E-8081-B8EB9D407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0080" y="3630502"/>
            <a:ext cx="263411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Ivana </a:t>
            </a:r>
            <a:r>
              <a:rPr lang="en-GB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Držaić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GB" alt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GB" alt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Senior Expert Associate</a:t>
            </a: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ABBAF192-9E1B-BC4F-275C-A9041EE10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4386" y="3611676"/>
            <a:ext cx="169790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Mario Shihabi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PhD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4A45BED0-D5CA-E817-437A-78307D820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99" y="6156374"/>
            <a:ext cx="21980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Vladimir Brajković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Asst. Prof. </a:t>
            </a:r>
          </a:p>
        </p:txBody>
      </p:sp>
      <p:pic>
        <p:nvPicPr>
          <p:cNvPr id="49" name="Picture 48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B9203AB9-7DA8-AF2F-BAA3-78C5D8C74C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485" y="1942178"/>
            <a:ext cx="1521261" cy="1618593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5F5D5B1-56BB-1812-2781-AAEAD5D09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691" y="6156373"/>
            <a:ext cx="258275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Zvonimir </a:t>
            </a:r>
            <a:r>
              <a:rPr lang="en-GB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Mijadžiković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PhD student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7354386-D65A-8B63-368B-FE265370D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9208" y="6156373"/>
            <a:ext cx="15440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Ivana </a:t>
            </a:r>
            <a:r>
              <a:rPr lang="en-GB" alt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Keršić</a:t>
            </a:r>
            <a:endParaRPr lang="en-GB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b="0" dirty="0">
                <a:latin typeface="Arial" panose="020B0604020202020204" pitchFamily="34" charset="0"/>
                <a:cs typeface="Arial" panose="020B0604020202020204" pitchFamily="34" charset="0"/>
              </a:rPr>
              <a:t>PhD student</a:t>
            </a:r>
          </a:p>
        </p:txBody>
      </p:sp>
      <p:pic>
        <p:nvPicPr>
          <p:cNvPr id="9" name="Picture 8" descr="A person with short blonde hair and sunglasses on her head&#10;&#10;AI-generated content may be incorrect.">
            <a:extLst>
              <a:ext uri="{FF2B5EF4-FFF2-40B4-BE49-F238E27FC236}">
                <a16:creationId xmlns:a16="http://schemas.microsoft.com/office/drawing/2014/main" id="{85DF2898-F402-7F01-1AD5-13A3A739A4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1831" y="4440944"/>
            <a:ext cx="1461389" cy="1678346"/>
          </a:xfrm>
          <a:prstGeom prst="ellipse">
            <a:avLst/>
          </a:prstGeom>
        </p:spPr>
      </p:pic>
      <p:pic>
        <p:nvPicPr>
          <p:cNvPr id="11" name="Picture 10" descr="A person taking a selfie&#10;&#10;AI-generated content may be incorrect.">
            <a:extLst>
              <a:ext uri="{FF2B5EF4-FFF2-40B4-BE49-F238E27FC236}">
                <a16:creationId xmlns:a16="http://schemas.microsoft.com/office/drawing/2014/main" id="{5D01E019-0D8A-C929-6998-2EA9A7E463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14818" y="4440944"/>
            <a:ext cx="1447090" cy="1671921"/>
          </a:xfrm>
          <a:prstGeom prst="ellipse">
            <a:avLst/>
          </a:prstGeom>
        </p:spPr>
      </p:pic>
      <p:pic>
        <p:nvPicPr>
          <p:cNvPr id="7" name="Picture 6" descr="A close up of a text&#10;&#10;AI-generated content may be incorrect.">
            <a:extLst>
              <a:ext uri="{FF2B5EF4-FFF2-40B4-BE49-F238E27FC236}">
                <a16:creationId xmlns:a16="http://schemas.microsoft.com/office/drawing/2014/main" id="{4A8A7FF2-5E0D-A5A5-E030-8836F9471A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568" y="656759"/>
            <a:ext cx="5458082" cy="1046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5203A1-360A-5013-37B5-64B92DBAF97E}"/>
              </a:ext>
            </a:extLst>
          </p:cNvPr>
          <p:cNvSpPr txBox="1"/>
          <p:nvPr/>
        </p:nvSpPr>
        <p:spPr>
          <a:xfrm>
            <a:off x="1601046" y="1557875"/>
            <a:ext cx="39551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Department of Animal Science</a:t>
            </a:r>
          </a:p>
        </p:txBody>
      </p:sp>
    </p:spTree>
    <p:extLst>
      <p:ext uri="{BB962C8B-B14F-4D97-AF65-F5344CB8AC3E}">
        <p14:creationId xmlns:p14="http://schemas.microsoft.com/office/powerpoint/2010/main" val="680946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AutoShape 8" descr="data:image/jpeg;base64,/9j/4AAQSkZJRgABAQAAAQABAAD/2wCEAAkGBxAPDw0PDw0QDw8NDQ8PDw0PDxAPDBANFBEWFxQRFBQYHCgiGBolHBQVITEhJTUsLi4uFx8zODMsNygtLisBCgoKDgwMFA0QFCsZFBkrKys3NywrLCsrKysrKysrKysrNys3KysrKysrKysrKysrKysrKysrKysrKysrKysrK//AABEIAMIBAwMBIgACEQEDEQH/xAAbAAEBAAIDAQAAAAAAAAAAAAAAAQIGBAUHA//EAEQQAAICAQMBBAQLBQQLAQAAAAABAgMRBAUSIQYxQVETFCJhBxYyVFVxgZKU0dIVQlKRkxeEobIkMzRTYnJ0gqOx4SP/xAAVAQEBAAAAAAAAAAAAAAAAAAAAAf/EABQRAQAAAAAAAAAAAAAAAAAAAAD/2gAMAwEAAhEDEQA/APcSZKAJkZGBgBkpMFAEZQBMjIwMAMlyTBcAAABMjJSYAZGRgYAoAAjYyUgDIyMDAFAAAmSkwAyMjAwAyUmCgAAAAAAAAAAAAAAAAACAUAAAAAAGQAAAAAAAAAAAAAAAAAGQAAAE4jiUAAABGhgoAnEcSgCJFAAEwUAY8S8SgCYKAAI0UATiOJQBOJUAAAAE4k4mQAnEYKAAAAmCcTIATiCgAARoCgmPeTD8wMgTD8ygAAwAJgmPeBkCY94QFAAAEwTD8wMgTHvGH5gUAAARoY94FBjh+Zce8CgiKAAJgCgxw/MuPeBQTD8ygAAAAAAAAACAUAgFAAAAAAAAAAAAAAAABCgAAAAAAAAAAAAAAAAee+u9p31jRs/F92bL+WPDPXvPhq+0faPSxdl22aDU1x6yhpdRKNyjjw5N5+xM2H4pz+kL/q6fmaFq6LZQsjXuFun53XrUSrU7Nc7oWSg4Rum36KCUUkq0svLy00lRt3Z/4Udt1UH6e79n3Qx6TTa1qmaz3OMn0mun1+aWUdr8e9o+ltF+Jr/M817ObDt+krlCe3R1kpzc/T6umF1vd8lZSSXj08zvFRtnjsGk7/mVXcQbZLt1tP0tovxNf5nE3X4Sdq09U7f2hp7uK6VUWwstk/JRTNcs0+2dMbDpPwVR1+87Rtepospe11aWUkmr9Np4VXwaeU01/LD7yju9J2m7Qa2Cv0m1aTTaeaUqpa2+TsnBro8Raa+1GT3HtP4VbN/Vu/Ua7pdNHT6K2qV9l8aIwlp+CWl1sJxwoxlZXKKuXRJclyWejfRG81dk5yjGf7QvXKKeOjxlZ789frA6mOv7UT9qFOz8JdY8p3qfF93JKXRnzv3ztNQnOzbts1EY9ZV6fUSrta8cc5fmbB8U5+G4XpeXTH/s0rctNZGzVwr19lFi1Hor7cSv1KjCEXCFXN8acqXJyistyXVY6hsPZz4VNDqVKGsztmogszo1j4QfvrsaSkvrw/cdwu3e0/S2i/E1/meZ9nuz+h0rulbo3uE75qUrtbCN889c4ysdW22+9nfxo2zHXYNJ4dfUqiDbPj5tX0rovxNf5nx1vwibTVXOx7lpbOEW+FV0LLZYWcRin1ZrNmn2xd2w6R/3Ko4e47btd9NtMtnpodkJRVtGmhXfB+E4SXc0/s8yjstF2w3zcY+m23adNVpJf6rUa6+WbY5+UoR4tL7Me8+j3HtT/utl/q3/AKzXdn22vS6W/T+sTt08KbJVxlFUayuazKLjfCUecct+xPPesNY67ptXZid1FF3r2oh6WqE+DanKOYro5Z6sDr69w7UT6wp2fHd7U70+UfZk+ku7knj3YE917TVKU7NFtd3FN+jpvnCckk+5zljyO9+KU/DcL10Xl5fWajvWjsqv1NcNdOu+Cqg7rIvUWRolyknVXJ8Iyk8pzw2uOFh9SDtdh+FTTWylRuFUtr1EE8x1LxpptPD4WtJP7ce5s73497V9K6L8TX+Z5hs3Z7R033ajUU27nZesSs10Vek89ZJNYbeEsvOMdMdTYo0bZ9AaT8FUBtvx82r6V0X4mv8AMxt7f7TGMpPdNI+KzxhfXKb9ySfVmqz022Y6bDpH/cqjj36Pa5wlXPZNNBWRlHlDSwrsSaxmMo9Yv3oo5ei7dbtufOe0bTV6opyjHW627jGxrxVaw1492e7vPs9w7UeNWy/1b8/5zXuy2zU6NTojqLLNJNS5U2wjXqY568qtRDi49cNxlmLx3LvNp7M9np6nR6e71zUVc4f6uUlZJJNrrJt57iDBbj2ll8inaOnSXKy/5fe+OJdVhx8uuST3LtPDq9JtNiS+RC62Mn7k5SSO6XZKaxjcL15935msb/oLKNROEdZJXQ08XVbdGV0I1zk1OcaXLhKaccJyzjvw8rFHL2b4U6vS+rbpppbZflpWWy56KbSzhW4wnj617zYl282n6V0X4mv8zy3b+z2mjqpavVK/dLHFxfrijZUs4w1HHgspJ9FnojY4UbZ47BpPwVRBuHx72j6W0X4mv8yS7ebQk3+1tH08FqK2/wCWTUpafbMdNh0mf+iqPk9PtndLYtIk+n+x1p/4FHM0/b/XbjO5bLtsLqap8HrNVb6Oly6d0Vjzfc33d3U+r3DtOs5p2Ze70t3n/wAxq/ZrY6dFbOOnvn6tdOTs0uorXLjJYaq1EONlUsJLKbT8Uzauy+wvVUSnDV6mmENRdXCErFbJwjNqMnLk+9eBB8nvnaGPszo2zku/hK2UPdh8wd8uyMvn9z9+F+YKOvj8LmyPH+nYz4um7H+U893SvQ7hq7p7ddbZdqZJv1fnKvLWPSyqSck+7OV4d6PS3q9Z8xn9yP6T6V6jXzXFaV1/W+EfrfcBoS7KXV3woq5ylXQ5W6qdjaps4+xBOSfpJ+MsYjFebeDm2bT2jlKThvtNUHJuFUa6eFcG/ZgspvCWF4m/aPZPYmr5ylOz5XB4io9/HJfi1pf4bPvAaDDa+0nJWLfqkuSmqpV0uKWc8G8JteB1Gs7PWV3VVWJ1wui4x1ddkowjfJtxqbXWtPKUZ5azhPB6q+zel6+zP7xdX2ehKpQqm4uOePP2o4ffF+7IHjVmlo0V9D3DVXwnTapxrvm/RS4v5Trl1z78PzT8vRYfC1ssUovXZaWG1Tdxz7vZOSnuNPsSod0F3NNTX2d/+JmtVrPmU+uE3wj3fdA4q+FzZPn3/hu/SaJ2k1W27jrZ36K6y2+5RjjTuxekx3OdWOTa7sqL6YPRXqdXjpo5eHXhH9JnXqtdL2Y6Rx9/yF9vRAaBHshbXPS6dekutlByusnOS9BH91yk8/8A6SfVQjjilltdDsJ7T2gk8073TRUoxjCqNdTUYxil4pvLxl+9s33QbPLE5aibc7E1it4UU+/qZrszpf4Z/e/+AefPaO0kuq7QVxWMYddDfTpnu8cZ+06zddjuqshPUKPHUW2z1GspclVTdZNyc3FdY1OTeZp+y221jqerPsxpvKf3y3dnq/ROuuUoPOYtvkk/Hp5MDxbc9pq0sow3DVaiEVZGUFba3TZxaaypY9J9ftJ+49E03wr7LCEIvXJtRWeNNvHOO5eycxV7hp/Y9H6WtPCUfajxz3peH1GXrWr+ZS+6v0gcX+13ZPnz/o3fpNL7YbttW56mF2m1E7NR6P0cfQOdds1nKhKDWZJNtppPvfRm/es6vu9Sl92P6TKGs13yY6SSz4/I/wAcIDz6PZK2mOlg1bdfqLHN12OaVNGetk+SfBd0Y145SefJtdpZs2/LENNvNWmprXGFfCqUnhtylNyz7TbZvm27PbJu3UTxJr2YQfWPTGc+Z9PivpvKf3wPPXtHaSXdv9ccey810dWv3u7xOs3vZNVXi/VL1mVlkPW9TRluCjVXX6eNUU3P5CclFprOUn4eqy7M6b+Gf3y/sGmMJwg5x5dU88lGXmB4vu+yw06a1ms1C09mHXZ6eUtPbCXVLlJ4sj5PMujSa6Ze+7X8KGzUUVVS10cwgo4hTZxjjol0jjw8DslRuGmbjCCtq69IvMX/ANvgZrVav5lL7q/SBxf7XNk+fP8Ao3fpNS7b9odn3SdE6tXKd1acYOnnVfmS6wxLHJPp0Weq8TdlqtZ8yn9yP6TKvWa7uWiks/vYUX/PCA86XZS2qiFjjdbdqbUqdNbKyGI9OU5co4rrjHq5OOZNpJe0jubdk3uL4aPdqtJTH9xwrdjk/wCPl5RUYru6L+e9bftN85+l1MlHHya4vlLPg2z6y7N6Zttqxtttvn1bfiB59+yO0j6Lf61x6N+jo9p9/Lu6d6X2HA3vY9fGt36prcL4quFk6OMbJVQc25qCWJWJTS4rjlR80en/ABb0vT2Z/ePpXsNEVNR9Iua6+1nqu6X1r8wPGdy2SNMHZdrNT6ndFShfC6xVOLWOKlJr2f8AgzmLymnnpuXZv4R9m0elp071sV6OPFRhVNpJeL4xxl+47uWk1+mk/Qr0tbfdHx+uPgzKOr1nzGf3I4/ygcX+13ZPnz/o3fpByPWNX8ys+5H9IA3IAEEKAAAAAAAAAAAAAAACFAAAAAAAAAAhQAAAAAAAAAAAAAATIyMDAFAAEbGSkwAyMjAwBQMAATJSYAZGRgYAZKTBQBMlGAJkZGBgBkpMFAAACZGRgYAZLkmBgCgACZGS4JgBkDAAoAAAAAAAAAAAAAAAAAAAZAAAAAAAAAAAAAAAAAAAAAAAAAAjRQBjxLxKAJxKAAAAE4k4mQAx4lSKAAAAmCcTIATiOJQAAAEaHEoAx4l4lAESKAAJgoAx4l4lAE4lAAAAACYfmMMCgAACNDHvAoMcPzLh+YFBEUAATAFBjh+ZcPzAoJ1KAAI0BQTD8xh+YFBMMqAAAACYJh+YGQJh+YAoAAAmCYfmBkDHD8wBkAAAAAAAAAAAAAAAAgAAAAAAAAAAAAAAAAAAAAAAAAAAAAH/2Q==">
            <a:extLst>
              <a:ext uri="{FF2B5EF4-FFF2-40B4-BE49-F238E27FC236}">
                <a16:creationId xmlns:a16="http://schemas.microsoft.com/office/drawing/2014/main" id="{2AC9C2CD-5A90-C27F-B56F-A84AB8AAC1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6" y="-1752600"/>
            <a:ext cx="53054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299" name="AutoShape 14" descr="Image result for environmental factors">
            <a:extLst>
              <a:ext uri="{FF2B5EF4-FFF2-40B4-BE49-F238E27FC236}">
                <a16:creationId xmlns:a16="http://schemas.microsoft.com/office/drawing/2014/main" id="{3403D221-BFF4-86EE-B720-5EFAF75C3C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0" name="AutoShape 16" descr="Image result for environmental factors">
            <a:extLst>
              <a:ext uri="{FF2B5EF4-FFF2-40B4-BE49-F238E27FC236}">
                <a16:creationId xmlns:a16="http://schemas.microsoft.com/office/drawing/2014/main" id="{751CA704-ADE2-A2E5-B5E0-EC2D3D964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1" name="AutoShape 18" descr="Image result for environmental factors">
            <a:extLst>
              <a:ext uri="{FF2B5EF4-FFF2-40B4-BE49-F238E27FC236}">
                <a16:creationId xmlns:a16="http://schemas.microsoft.com/office/drawing/2014/main" id="{A664CD3A-A325-D1E0-4423-6D17300BB8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E1BF92-9F1D-A689-FA38-15812C6D3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523220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Results</a:t>
            </a:r>
            <a:r>
              <a:rPr kumimoji="0" lang="hr-HR" altLang="sr-Latn-R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– </a:t>
            </a:r>
            <a:r>
              <a:rPr kumimoji="0" lang="hr-HR" altLang="sr-Latn-R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mitogenome</a:t>
            </a:r>
            <a:r>
              <a:rPr kumimoji="0" lang="hr-HR" altLang="sr-Latn-R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hr-HR" altLang="sr-Latn-R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coverage</a:t>
            </a:r>
            <a:endParaRPr kumimoji="0" lang="en-US" altLang="sr-Latn-R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8DD8C2F-CBFF-E400-A78A-23B935FEFD59}"/>
              </a:ext>
            </a:extLst>
          </p:cNvPr>
          <p:cNvSpPr txBox="1"/>
          <p:nvPr/>
        </p:nvSpPr>
        <p:spPr>
          <a:xfrm>
            <a:off x="117476" y="6845082"/>
            <a:ext cx="9320212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Bayesian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numerical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procedure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integrated nested Laplace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approximations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(INLA)</a:t>
            </a:r>
            <a:endParaRPr kumimoji="0" lang="hr-HR" altLang="sr-Latn-RS" sz="1800" b="0" i="0" u="none" strike="noStrike" kern="120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mix model - Animal model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F227D3FB-6CD1-A452-AF45-2766F11E3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3" y="7717052"/>
            <a:ext cx="10931531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HR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Modelling the Impact of Mitochondrial Genome on Quantitative Traits: case study in dairy cattle production</a:t>
            </a:r>
            <a:endParaRPr kumimoji="0" lang="hr-HR" altLang="en-H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D0658280-D33A-D89F-70A1-28502D9A1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6" t="259" r="925" b="17854"/>
          <a:stretch>
            <a:fillRect/>
          </a:stretch>
        </p:blipFill>
        <p:spPr bwMode="auto">
          <a:xfrm>
            <a:off x="2464597" y="3725477"/>
            <a:ext cx="6443662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58F68822-950A-42F0-D980-86095DD2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5251" y="6475749"/>
            <a:ext cx="37449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IGV - </a:t>
            </a:r>
            <a:r>
              <a:rPr kumimoji="0" lang="hr-HR" altLang="sr-Latn-R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Integrative</a:t>
            </a:r>
            <a:r>
              <a:rPr kumimoji="0" lang="hr-HR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altLang="sr-Latn-R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Genomics</a:t>
            </a:r>
            <a:r>
              <a:rPr kumimoji="0" lang="hr-HR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altLang="sr-Latn-R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Viewer</a:t>
            </a:r>
            <a:endParaRPr kumimoji="0" lang="hr-HR" altLang="sr-Latn-RS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5223F-78FC-CFE1-0317-2C902FF7D020}"/>
              </a:ext>
            </a:extLst>
          </p:cNvPr>
          <p:cNvSpPr/>
          <p:nvPr/>
        </p:nvSpPr>
        <p:spPr>
          <a:xfrm>
            <a:off x="1258888" y="4365625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holstein</a:t>
            </a: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A52AA2-CDAA-FBC7-D3D0-3FD030A6EB41}"/>
              </a:ext>
            </a:extLst>
          </p:cNvPr>
          <p:cNvSpPr/>
          <p:nvPr/>
        </p:nvSpPr>
        <p:spPr>
          <a:xfrm>
            <a:off x="1258888" y="5821363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6.170,13</a:t>
            </a:r>
            <a:endParaRPr kumimoji="0" lang="en-US" altLang="sr-Latn-RS" sz="18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B8AD34-9CA7-EA93-F1B6-29278C956B80}"/>
              </a:ext>
            </a:extLst>
          </p:cNvPr>
          <p:cNvCxnSpPr/>
          <p:nvPr/>
        </p:nvCxnSpPr>
        <p:spPr>
          <a:xfrm>
            <a:off x="1724025" y="4783138"/>
            <a:ext cx="9525" cy="1019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161C53-95E6-D233-1297-71FCAA110D5D}"/>
              </a:ext>
            </a:extLst>
          </p:cNvPr>
          <p:cNvCxnSpPr/>
          <p:nvPr/>
        </p:nvCxnSpPr>
        <p:spPr>
          <a:xfrm>
            <a:off x="6213702" y="3509965"/>
            <a:ext cx="261937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55FFBF-1F33-6D42-F20D-6EED50E31739}"/>
              </a:ext>
            </a:extLst>
          </p:cNvPr>
          <p:cNvCxnSpPr/>
          <p:nvPr/>
        </p:nvCxnSpPr>
        <p:spPr>
          <a:xfrm flipH="1">
            <a:off x="2613252" y="3506790"/>
            <a:ext cx="2024062" cy="31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11BE86E-E194-10BC-0C7C-39674F48DEE7}"/>
              </a:ext>
            </a:extLst>
          </p:cNvPr>
          <p:cNvSpPr/>
          <p:nvPr/>
        </p:nvSpPr>
        <p:spPr>
          <a:xfrm>
            <a:off x="4749036" y="3008014"/>
            <a:ext cx="13350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16338 bp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100%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CFFDD0-7763-3BBC-06F8-B735B6F98EFA}"/>
              </a:ext>
            </a:extLst>
          </p:cNvPr>
          <p:cNvGrpSpPr/>
          <p:nvPr/>
        </p:nvGrpSpPr>
        <p:grpSpPr>
          <a:xfrm>
            <a:off x="700435" y="580695"/>
            <a:ext cx="5199622" cy="2094132"/>
            <a:chOff x="7583253" y="4307423"/>
            <a:chExt cx="4456347" cy="171298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9E268B-C10B-62E9-D7F9-7499308944EC}"/>
                </a:ext>
              </a:extLst>
            </p:cNvPr>
            <p:cNvGrpSpPr/>
            <p:nvPr/>
          </p:nvGrpSpPr>
          <p:grpSpPr>
            <a:xfrm>
              <a:off x="7583253" y="4307423"/>
              <a:ext cx="4456347" cy="1712989"/>
              <a:chOff x="7583253" y="4307423"/>
              <a:chExt cx="4456347" cy="1712989"/>
            </a:xfrm>
          </p:grpSpPr>
          <p:pic>
            <p:nvPicPr>
              <p:cNvPr id="14" name="Picture 6" descr="ngs - What is deep sequencing? - Bioinformatics Stack Exchange">
                <a:extLst>
                  <a:ext uri="{FF2B5EF4-FFF2-40B4-BE49-F238E27FC236}">
                    <a16:creationId xmlns:a16="http://schemas.microsoft.com/office/drawing/2014/main" id="{CBB45022-8192-F392-636F-42F9C908B7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3253" y="4307423"/>
                <a:ext cx="4456347" cy="1712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9">
                <a:extLst>
                  <a:ext uri="{FF2B5EF4-FFF2-40B4-BE49-F238E27FC236}">
                    <a16:creationId xmlns:a16="http://schemas.microsoft.com/office/drawing/2014/main" id="{728625D2-E9A0-FAC9-E4A1-F5059145B07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8" t="20052" r="64650" b="77427"/>
              <a:stretch>
                <a:fillRect/>
              </a:stretch>
            </p:blipFill>
            <p:spPr bwMode="auto">
              <a:xfrm>
                <a:off x="8143335" y="5827594"/>
                <a:ext cx="3838457" cy="192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9">
                <a:extLst>
                  <a:ext uri="{FF2B5EF4-FFF2-40B4-BE49-F238E27FC236}">
                    <a16:creationId xmlns:a16="http://schemas.microsoft.com/office/drawing/2014/main" id="{F02292B8-71C9-0120-2BF6-C38BE3CFF0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79" t="20299" r="76188" b="77639"/>
              <a:stretch>
                <a:fillRect/>
              </a:stretch>
            </p:blipFill>
            <p:spPr bwMode="auto">
              <a:xfrm>
                <a:off x="8334700" y="5474638"/>
                <a:ext cx="590552" cy="1470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9">
                <a:extLst>
                  <a:ext uri="{FF2B5EF4-FFF2-40B4-BE49-F238E27FC236}">
                    <a16:creationId xmlns:a16="http://schemas.microsoft.com/office/drawing/2014/main" id="{A6400B93-2336-D30A-DC65-CC7C860FAD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06" t="19889" r="74821" b="77502"/>
              <a:stretch>
                <a:fillRect/>
              </a:stretch>
            </p:blipFill>
            <p:spPr bwMode="auto">
              <a:xfrm>
                <a:off x="8653952" y="5268765"/>
                <a:ext cx="584640" cy="1733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94D6ED-1181-E3ED-4429-203C1D7C1018}"/>
                </a:ext>
              </a:extLst>
            </p:cNvPr>
            <p:cNvSpPr/>
            <p:nvPr/>
          </p:nvSpPr>
          <p:spPr>
            <a:xfrm rot="5400000">
              <a:off x="8176681" y="5442681"/>
              <a:ext cx="211190" cy="104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6A4DF8-CC24-E322-5B68-195224CD5ADE}"/>
                </a:ext>
              </a:extLst>
            </p:cNvPr>
            <p:cNvSpPr/>
            <p:nvPr/>
          </p:nvSpPr>
          <p:spPr>
            <a:xfrm rot="5400000">
              <a:off x="8492087" y="5284120"/>
              <a:ext cx="211190" cy="104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AF63C-7876-C909-1A6D-3BB5EA4EA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AutoShape 8" descr="data:image/jpeg;base64,/9j/4AAQSkZJRgABAQAAAQABAAD/2wCEAAkGBxAPDw0PDw0QDw8NDQ8PDw0PDxAPDBANFBEWFxQRFBQYHCgiGBolHBQVITEhJTUsLi4uFx8zODMsNygtLisBCgoKDgwMFA0QFCsZFBkrKys3NywrLCsrKysrKysrKysrNys3KysrKysrKysrKysrKysrKysrKysrKysrKysrK//AABEIAMIBAwMBIgACEQEDEQH/xAAbAAEBAAIDAQAAAAAAAAAAAAAAAQIGBAUHA//EAEQQAAICAQMBBAQLBQQLAQAAAAABAgMRBAUSIQYxQVETFCJhBxYyVFVxgZKU0dIVQlKRkxeEobIkMzRTYnJ0gqOx4SP/xAAVAQEBAAAAAAAAAAAAAAAAAAAAAf/EABQRAQAAAAAAAAAAAAAAAAAAAAD/2gAMAwEAAhEDEQA/APcSZKAJkZGBgBkpMFAEZQBMjIwMAMlyTBcAAABMjJSYAZGRgYAoAAjYyUgDIyMDAFAAAmSkwAyMjAwAyUmCgAAAAAAAAAAAAAAAAACAUAAAAAAGQAAAAAAAAAAAAAAAAAGQAAAE4jiUAAABGhgoAnEcSgCJFAAEwUAY8S8SgCYKAAI0UATiOJQBOJUAAAAE4k4mQAnEYKAAAAmCcTIATiCgAARoCgmPeTD8wMgTD8ygAAwAJgmPeBkCY94QFAAAEwTD8wMgTHvGH5gUAAARoY94FBjh+Zce8CgiKAAJgCgxw/MuPeBQTD8ygAAAAAAAAACAUAgFAAAAAAAAAAAAAAAABCgAAAAAAAAAAAAAAAAee+u9p31jRs/F92bL+WPDPXvPhq+0faPSxdl22aDU1x6yhpdRKNyjjw5N5+xM2H4pz+kL/q6fmaFq6LZQsjXuFun53XrUSrU7Nc7oWSg4Rum36KCUUkq0svLy00lRt3Z/4Udt1UH6e79n3Qx6TTa1qmaz3OMn0mun1+aWUdr8e9o+ltF+Jr/M817ObDt+krlCe3R1kpzc/T6umF1vd8lZSSXj08zvFRtnjsGk7/mVXcQbZLt1tP0tovxNf5nE3X4Sdq09U7f2hp7uK6VUWwstk/JRTNcs0+2dMbDpPwVR1+87Rtepospe11aWUkmr9Np4VXwaeU01/LD7yju9J2m7Qa2Cv0m1aTTaeaUqpa2+TsnBro8Raa+1GT3HtP4VbN/Vu/Ua7pdNHT6K2qV9l8aIwlp+CWl1sJxwoxlZXKKuXRJclyWejfRG81dk5yjGf7QvXKKeOjxlZ789frA6mOv7UT9qFOz8JdY8p3qfF93JKXRnzv3ztNQnOzbts1EY9ZV6fUSrta8cc5fmbB8U5+G4XpeXTH/s0rctNZGzVwr19lFi1Hor7cSv1KjCEXCFXN8acqXJyistyXVY6hsPZz4VNDqVKGsztmogszo1j4QfvrsaSkvrw/cdwu3e0/S2i/E1/meZ9nuz+h0rulbo3uE75qUrtbCN889c4ysdW22+9nfxo2zHXYNJ4dfUqiDbPj5tX0rovxNf5nx1vwibTVXOx7lpbOEW+FV0LLZYWcRin1ZrNmn2xd2w6R/3Ko4e47btd9NtMtnpodkJRVtGmhXfB+E4SXc0/s8yjstF2w3zcY+m23adNVpJf6rUa6+WbY5+UoR4tL7Me8+j3HtT/utl/q3/AKzXdn22vS6W/T+sTt08KbJVxlFUayuazKLjfCUecct+xPPesNY67ptXZid1FF3r2oh6WqE+DanKOYro5Z6sDr69w7UT6wp2fHd7U70+UfZk+ku7knj3YE917TVKU7NFtd3FN+jpvnCckk+5zljyO9+KU/DcL10Xl5fWajvWjsqv1NcNdOu+Cqg7rIvUWRolyknVXJ8Iyk8pzw2uOFh9SDtdh+FTTWylRuFUtr1EE8x1LxpptPD4WtJP7ce5s73497V9K6L8TX+Z5hs3Z7R033ajUU27nZesSs10Vek89ZJNYbeEsvOMdMdTYo0bZ9AaT8FUBtvx82r6V0X4mv8AMxt7f7TGMpPdNI+KzxhfXKb9ySfVmqz022Y6bDpH/cqjj36Pa5wlXPZNNBWRlHlDSwrsSaxmMo9Yv3oo5ei7dbtufOe0bTV6opyjHW627jGxrxVaw1492e7vPs9w7UeNWy/1b8/5zXuy2zU6NTojqLLNJNS5U2wjXqY568qtRDi49cNxlmLx3LvNp7M9np6nR6e71zUVc4f6uUlZJJNrrJt57iDBbj2ll8inaOnSXKy/5fe+OJdVhx8uuST3LtPDq9JtNiS+RC62Mn7k5SSO6XZKaxjcL15935msb/oLKNROEdZJXQ08XVbdGV0I1zk1OcaXLhKaccJyzjvw8rFHL2b4U6vS+rbpppbZflpWWy56KbSzhW4wnj617zYl282n6V0X4mv8zy3b+z2mjqpavVK/dLHFxfrijZUs4w1HHgspJ9FnojY4UbZ47BpPwVRBuHx72j6W0X4mv8yS7ebQk3+1tH08FqK2/wCWTUpafbMdNh0mf+iqPk9PtndLYtIk+n+x1p/4FHM0/b/XbjO5bLtsLqap8HrNVb6Oly6d0Vjzfc33d3U+r3DtOs5p2Ze70t3n/wAxq/ZrY6dFbOOnvn6tdOTs0uorXLjJYaq1EONlUsJLKbT8Uzauy+wvVUSnDV6mmENRdXCErFbJwjNqMnLk+9eBB8nvnaGPszo2zku/hK2UPdh8wd8uyMvn9z9+F+YKOvj8LmyPH+nYz4um7H+U893SvQ7hq7p7ddbZdqZJv1fnKvLWPSyqSck+7OV4d6PS3q9Z8xn9yP6T6V6jXzXFaV1/W+EfrfcBoS7KXV3woq5ylXQ5W6qdjaps4+xBOSfpJ+MsYjFebeDm2bT2jlKThvtNUHJuFUa6eFcG/ZgspvCWF4m/aPZPYmr5ylOz5XB4io9/HJfi1pf4bPvAaDDa+0nJWLfqkuSmqpV0uKWc8G8JteB1Gs7PWV3VVWJ1wui4x1ddkowjfJtxqbXWtPKUZ5azhPB6q+zel6+zP7xdX2ehKpQqm4uOePP2o4ffF+7IHjVmlo0V9D3DVXwnTapxrvm/RS4v5Trl1z78PzT8vRYfC1ssUovXZaWG1Tdxz7vZOSnuNPsSod0F3NNTX2d/+JmtVrPmU+uE3wj3fdA4q+FzZPn3/hu/SaJ2k1W27jrZ36K6y2+5RjjTuxekx3OdWOTa7sqL6YPRXqdXjpo5eHXhH9JnXqtdL2Y6Rx9/yF9vRAaBHshbXPS6dekutlByusnOS9BH91yk8/8A6SfVQjjilltdDsJ7T2gk8073TRUoxjCqNdTUYxil4pvLxl+9s33QbPLE5aibc7E1it4UU+/qZrszpf4Z/e/+AefPaO0kuq7QVxWMYddDfTpnu8cZ+06zddjuqshPUKPHUW2z1GspclVTdZNyc3FdY1OTeZp+y221jqerPsxpvKf3y3dnq/ROuuUoPOYtvkk/Hp5MDxbc9pq0sow3DVaiEVZGUFba3TZxaaypY9J9ftJ+49E03wr7LCEIvXJtRWeNNvHOO5eycxV7hp/Y9H6WtPCUfajxz3peH1GXrWr+ZS+6v0gcX+13ZPnz/o3fpNL7YbttW56mF2m1E7NR6P0cfQOdds1nKhKDWZJNtppPvfRm/es6vu9Sl92P6TKGs13yY6SSz4/I/wAcIDz6PZK2mOlg1bdfqLHN12OaVNGetk+SfBd0Y145SefJtdpZs2/LENNvNWmprXGFfCqUnhtylNyz7TbZvm27PbJu3UTxJr2YQfWPTGc+Z9PivpvKf3wPPXtHaSXdv9ccey810dWv3u7xOs3vZNVXi/VL1mVlkPW9TRluCjVXX6eNUU3P5CclFprOUn4eqy7M6b+Gf3y/sGmMJwg5x5dU88lGXmB4vu+yw06a1ms1C09mHXZ6eUtPbCXVLlJ4sj5PMujSa6Ze+7X8KGzUUVVS10cwgo4hTZxjjol0jjw8DslRuGmbjCCtq69IvMX/ANvgZrVav5lL7q/SBxf7XNk+fP8Ao3fpNS7b9odn3SdE6tXKd1acYOnnVfmS6wxLHJPp0Weq8TdlqtZ8yn9yP6TKvWa7uWiks/vYUX/PCA86XZS2qiFjjdbdqbUqdNbKyGI9OU5co4rrjHq5OOZNpJe0jubdk3uL4aPdqtJTH9xwrdjk/wCPl5RUYru6L+e9bftN85+l1MlHHya4vlLPg2z6y7N6Zttqxtttvn1bfiB59+yO0j6Lf61x6N+jo9p9/Lu6d6X2HA3vY9fGt36prcL4quFk6OMbJVQc25qCWJWJTS4rjlR80en/ABb0vT2Z/ePpXsNEVNR9Iua6+1nqu6X1r8wPGdy2SNMHZdrNT6ndFShfC6xVOLWOKlJr2f8AgzmLymnnpuXZv4R9m0elp071sV6OPFRhVNpJeL4xxl+47uWk1+mk/Qr0tbfdHx+uPgzKOr1nzGf3I4/ygcX+13ZPnz/o3fpByPWNX8ys+5H9IA3IAEEKAAAAAAAAAAAAAAACFAAAAAAAAAAhQAAAAAAAAAAAAAATIyMDAFAAEbGSkwAyMjAwBQMAATJSYAZGRgYAZKTBQBMlGAJkZGBgBkpMFAAACZGRgYAZLkmBgCgACZGS4JgBkDAAoAAAAAAAAAAAAAAAAAAAZAAAAAAAAAAAAAAAAAAAAAAAAAAjRQBjxLxKAJxKAAAAE4k4mQAx4lSKAAAAmCcTIATiOJQAAAEaHEoAx4l4lAESKAAJgoAx4l4lAE4lAAAAACYfmMMCgAACNDHvAoMcPzLh+YFBEUAATAFBjh+ZcPzAoJ1KAAI0BQTD8xh+YFBMMqAAAACYJh+YGQJh+YAoAAAmCYfmBkDHD8wBkAAAAAAAAAAAAAAAAgAAAAAAAAAAAAAAAAAAAAAAAAAAAAH/2Q==">
            <a:extLst>
              <a:ext uri="{FF2B5EF4-FFF2-40B4-BE49-F238E27FC236}">
                <a16:creationId xmlns:a16="http://schemas.microsoft.com/office/drawing/2014/main" id="{97815B7B-825A-661D-AC62-FFBB72A4C3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6" y="-1752600"/>
            <a:ext cx="53054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299" name="AutoShape 14" descr="Image result for environmental factors">
            <a:extLst>
              <a:ext uri="{FF2B5EF4-FFF2-40B4-BE49-F238E27FC236}">
                <a16:creationId xmlns:a16="http://schemas.microsoft.com/office/drawing/2014/main" id="{9AF38560-E29D-44FC-C3DE-337682C0C6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0" name="AutoShape 16" descr="Image result for environmental factors">
            <a:extLst>
              <a:ext uri="{FF2B5EF4-FFF2-40B4-BE49-F238E27FC236}">
                <a16:creationId xmlns:a16="http://schemas.microsoft.com/office/drawing/2014/main" id="{5B50E347-2CC4-D1BA-9EDB-794BFD7C76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1" name="AutoShape 18" descr="Image result for environmental factors">
            <a:extLst>
              <a:ext uri="{FF2B5EF4-FFF2-40B4-BE49-F238E27FC236}">
                <a16:creationId xmlns:a16="http://schemas.microsoft.com/office/drawing/2014/main" id="{14D49468-24C9-9A94-B9F6-5706CF3ECE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185035-569B-CA99-5478-B69A7B079D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523220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sr-Latn-R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Mitogenome impact on the milk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B2D3A5-06D8-0132-536C-ED91FC82ABA5}"/>
              </a:ext>
            </a:extLst>
          </p:cNvPr>
          <p:cNvSpPr txBox="1"/>
          <p:nvPr/>
        </p:nvSpPr>
        <p:spPr>
          <a:xfrm>
            <a:off x="117476" y="6845082"/>
            <a:ext cx="9320212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Bayesian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numerical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procedure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integrated nested Laplace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approximations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(INLA)</a:t>
            </a:r>
            <a:endParaRPr kumimoji="0" lang="hr-HR" altLang="sr-Latn-RS" sz="1800" b="0" i="0" u="none" strike="noStrike" kern="120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mix model - Animal model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0C83AC37-2534-4AFB-B0B6-FA276CB056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3" y="7717052"/>
            <a:ext cx="10931531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HR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Modelling the Impact of Mitochondrial Genome on Quantitative Traits: case study in dairy cattle production</a:t>
            </a:r>
            <a:endParaRPr kumimoji="0" lang="hr-HR" altLang="en-H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878BA-DD3B-DFAA-84CD-6FBF27542143}"/>
              </a:ext>
            </a:extLst>
          </p:cNvPr>
          <p:cNvSpPr/>
          <p:nvPr/>
        </p:nvSpPr>
        <p:spPr>
          <a:xfrm>
            <a:off x="8277101" y="2078182"/>
            <a:ext cx="855024" cy="251756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table with numbers and a number of milk&#10;&#10;Description automatically generated">
            <a:extLst>
              <a:ext uri="{FF2B5EF4-FFF2-40B4-BE49-F238E27FC236}">
                <a16:creationId xmlns:a16="http://schemas.microsoft.com/office/drawing/2014/main" id="{27068E77-EB4F-72F1-E313-B77226B52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95" y="1395191"/>
            <a:ext cx="8939810" cy="391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6882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27D58-368E-E845-EE94-AD6074B83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AutoShape 8" descr="data:image/jpeg;base64,/9j/4AAQSkZJRgABAQAAAQABAAD/2wCEAAkGBxAPDw0PDw0QDw8NDQ8PDw0PDxAPDBANFBEWFxQRFBQYHCgiGBolHBQVITEhJTUsLi4uFx8zODMsNygtLisBCgoKDgwMFA0QFCsZFBkrKys3NywrLCsrKysrKysrKysrNys3KysrKysrKysrKysrKysrKysrKysrKysrKysrK//AABEIAMIBAwMBIgACEQEDEQH/xAAbAAEBAAIDAQAAAAAAAAAAAAAAAQIGBAUHA//EAEQQAAICAQMBBAQLBQQLAQAAAAABAgMRBAUSIQYxQVETFCJhBxYyVFVxgZKU0dIVQlKRkxeEobIkMzRTYnJ0gqOx4SP/xAAVAQEBAAAAAAAAAAAAAAAAAAAAAf/EABQRAQAAAAAAAAAAAAAAAAAAAAD/2gAMAwEAAhEDEQA/APcSZKAJkZGBgBkpMFAEZQBMjIwMAMlyTBcAAABMjJSYAZGRgYAoAAjYyUgDIyMDAFAAAmSkwAyMjAwAyUmCgAAAAAAAAAAAAAAAAACAUAAAAAAGQAAAAAAAAAAAAAAAAAGQAAAE4jiUAAABGhgoAnEcSgCJFAAEwUAY8S8SgCYKAAI0UATiOJQBOJUAAAAE4k4mQAnEYKAAAAmCcTIATiCgAARoCgmPeTD8wMgTD8ygAAwAJgmPeBkCY94QFAAAEwTD8wMgTHvGH5gUAAARoY94FBjh+Zce8CgiKAAJgCgxw/MuPeBQTD8ygAAAAAAAAACAUAgFAAAAAAAAAAAAAAAABCgAAAAAAAAAAAAAAAAee+u9p31jRs/F92bL+WPDPXvPhq+0faPSxdl22aDU1x6yhpdRKNyjjw5N5+xM2H4pz+kL/q6fmaFq6LZQsjXuFun53XrUSrU7Nc7oWSg4Rum36KCUUkq0svLy00lRt3Z/4Udt1UH6e79n3Qx6TTa1qmaz3OMn0mun1+aWUdr8e9o+ltF+Jr/M817ObDt+krlCe3R1kpzc/T6umF1vd8lZSSXj08zvFRtnjsGk7/mVXcQbZLt1tP0tovxNf5nE3X4Sdq09U7f2hp7uK6VUWwstk/JRTNcs0+2dMbDpPwVR1+87Rtepospe11aWUkmr9Np4VXwaeU01/LD7yju9J2m7Qa2Cv0m1aTTaeaUqpa2+TsnBro8Raa+1GT3HtP4VbN/Vu/Ua7pdNHT6K2qV9l8aIwlp+CWl1sJxwoxlZXKKuXRJclyWejfRG81dk5yjGf7QvXKKeOjxlZ789frA6mOv7UT9qFOz8JdY8p3qfF93JKXRnzv3ztNQnOzbts1EY9ZV6fUSrta8cc5fmbB8U5+G4XpeXTH/s0rctNZGzVwr19lFi1Hor7cSv1KjCEXCFXN8acqXJyistyXVY6hsPZz4VNDqVKGsztmogszo1j4QfvrsaSkvrw/cdwu3e0/S2i/E1/meZ9nuz+h0rulbo3uE75qUrtbCN889c4ysdW22+9nfxo2zHXYNJ4dfUqiDbPj5tX0rovxNf5nx1vwibTVXOx7lpbOEW+FV0LLZYWcRin1ZrNmn2xd2w6R/3Ko4e47btd9NtMtnpodkJRVtGmhXfB+E4SXc0/s8yjstF2w3zcY+m23adNVpJf6rUa6+WbY5+UoR4tL7Me8+j3HtT/utl/q3/AKzXdn22vS6W/T+sTt08KbJVxlFUayuazKLjfCUecct+xPPesNY67ptXZid1FF3r2oh6WqE+DanKOYro5Z6sDr69w7UT6wp2fHd7U70+UfZk+ku7knj3YE917TVKU7NFtd3FN+jpvnCckk+5zljyO9+KU/DcL10Xl5fWajvWjsqv1NcNdOu+Cqg7rIvUWRolyknVXJ8Iyk8pzw2uOFh9SDtdh+FTTWylRuFUtr1EE8x1LxpptPD4WtJP7ce5s73497V9K6L8TX+Z5hs3Z7R033ajUU27nZesSs10Vek89ZJNYbeEsvOMdMdTYo0bZ9AaT8FUBtvx82r6V0X4mv8AMxt7f7TGMpPdNI+KzxhfXKb9ySfVmqz022Y6bDpH/cqjj36Pa5wlXPZNNBWRlHlDSwrsSaxmMo9Yv3oo5ei7dbtufOe0bTV6opyjHW627jGxrxVaw1492e7vPs9w7UeNWy/1b8/5zXuy2zU6NTojqLLNJNS5U2wjXqY568qtRDi49cNxlmLx3LvNp7M9np6nR6e71zUVc4f6uUlZJJNrrJt57iDBbj2ll8inaOnSXKy/5fe+OJdVhx8uuST3LtPDq9JtNiS+RC62Mn7k5SSO6XZKaxjcL15935msb/oLKNROEdZJXQ08XVbdGV0I1zk1OcaXLhKaccJyzjvw8rFHL2b4U6vS+rbpppbZflpWWy56KbSzhW4wnj617zYl282n6V0X4mv8zy3b+z2mjqpavVK/dLHFxfrijZUs4w1HHgspJ9FnojY4UbZ47BpPwVRBuHx72j6W0X4mv8yS7ebQk3+1tH08FqK2/wCWTUpafbMdNh0mf+iqPk9PtndLYtIk+n+x1p/4FHM0/b/XbjO5bLtsLqap8HrNVb6Oly6d0Vjzfc33d3U+r3DtOs5p2Ze70t3n/wAxq/ZrY6dFbOOnvn6tdOTs0uorXLjJYaq1EONlUsJLKbT8Uzauy+wvVUSnDV6mmENRdXCErFbJwjNqMnLk+9eBB8nvnaGPszo2zku/hK2UPdh8wd8uyMvn9z9+F+YKOvj8LmyPH+nYz4um7H+U893SvQ7hq7p7ddbZdqZJv1fnKvLWPSyqSck+7OV4d6PS3q9Z8xn9yP6T6V6jXzXFaV1/W+EfrfcBoS7KXV3woq5ylXQ5W6qdjaps4+xBOSfpJ+MsYjFebeDm2bT2jlKThvtNUHJuFUa6eFcG/ZgspvCWF4m/aPZPYmr5ylOz5XB4io9/HJfi1pf4bPvAaDDa+0nJWLfqkuSmqpV0uKWc8G8JteB1Gs7PWV3VVWJ1wui4x1ddkowjfJtxqbXWtPKUZ5azhPB6q+zel6+zP7xdX2ehKpQqm4uOePP2o4ffF+7IHjVmlo0V9D3DVXwnTapxrvm/RS4v5Trl1z78PzT8vRYfC1ssUovXZaWG1Tdxz7vZOSnuNPsSod0F3NNTX2d/+JmtVrPmU+uE3wj3fdA4q+FzZPn3/hu/SaJ2k1W27jrZ36K6y2+5RjjTuxekx3OdWOTa7sqL6YPRXqdXjpo5eHXhH9JnXqtdL2Y6Rx9/yF9vRAaBHshbXPS6dekutlByusnOS9BH91yk8/8A6SfVQjjilltdDsJ7T2gk8073TRUoxjCqNdTUYxil4pvLxl+9s33QbPLE5aibc7E1it4UU+/qZrszpf4Z/e/+AefPaO0kuq7QVxWMYddDfTpnu8cZ+06zddjuqshPUKPHUW2z1GspclVTdZNyc3FdY1OTeZp+y221jqerPsxpvKf3y3dnq/ROuuUoPOYtvkk/Hp5MDxbc9pq0sow3DVaiEVZGUFba3TZxaaypY9J9ftJ+49E03wr7LCEIvXJtRWeNNvHOO5eycxV7hp/Y9H6WtPCUfajxz3peH1GXrWr+ZS+6v0gcX+13ZPnz/o3fpNL7YbttW56mF2m1E7NR6P0cfQOdds1nKhKDWZJNtppPvfRm/es6vu9Sl92P6TKGs13yY6SSz4/I/wAcIDz6PZK2mOlg1bdfqLHN12OaVNGetk+SfBd0Y145SefJtdpZs2/LENNvNWmprXGFfCqUnhtylNyz7TbZvm27PbJu3UTxJr2YQfWPTGc+Z9PivpvKf3wPPXtHaSXdv9ccey810dWv3u7xOs3vZNVXi/VL1mVlkPW9TRluCjVXX6eNUU3P5CclFprOUn4eqy7M6b+Gf3y/sGmMJwg5x5dU88lGXmB4vu+yw06a1ms1C09mHXZ6eUtPbCXVLlJ4sj5PMujSa6Ze+7X8KGzUUVVS10cwgo4hTZxjjol0jjw8DslRuGmbjCCtq69IvMX/ANvgZrVav5lL7q/SBxf7XNk+fP8Ao3fpNS7b9odn3SdE6tXKd1acYOnnVfmS6wxLHJPp0Weq8TdlqtZ8yn9yP6TKvWa7uWiks/vYUX/PCA86XZS2qiFjjdbdqbUqdNbKyGI9OU5co4rrjHq5OOZNpJe0jubdk3uL4aPdqtJTH9xwrdjk/wCPl5RUYru6L+e9bftN85+l1MlHHya4vlLPg2z6y7N6Zttqxtttvn1bfiB59+yO0j6Lf61x6N+jo9p9/Lu6d6X2HA3vY9fGt36prcL4quFk6OMbJVQc25qCWJWJTS4rjlR80en/ABb0vT2Z/ePpXsNEVNR9Iua6+1nqu6X1r8wPGdy2SNMHZdrNT6ndFShfC6xVOLWOKlJr2f8AgzmLymnnpuXZv4R9m0elp071sV6OPFRhVNpJeL4xxl+47uWk1+mk/Qr0tbfdHx+uPgzKOr1nzGf3I4/ygcX+13ZPnz/o3fpByPWNX8ys+5H9IA3IAEEKAAAAAAAAAAAAAAACFAAAAAAAAAAhQAAAAAAAAAAAAAATIyMDAFAAEbGSkwAyMjAwBQMAATJSYAZGRgYAZKTBQBMlGAJkZGBgBkpMFAAACZGRgYAZLkmBgCgACZGS4JgBkDAAoAAAAAAAAAAAAAAAAAAAZAAAAAAAAAAAAAAAAAAAAAAAAAAjRQBjxLxKAJxKAAAAE4k4mQAx4lSKAAAAmCcTIATiOJQAAAEaHEoAx4l4lAESKAAJgoAx4l4lAE4lAAAAACYfmMMCgAACNDHvAoMcPzLh+YFBEUAATAFBjh+ZcPzAoJ1KAAI0BQTD8xh+YFBMMqAAAACYJh+YGQJh+YAoAAAmCYfmBkDHD8wBkAAAAAAAAAAAAAAAAgAAAAAAAAAAAAAAAAAAAAAAAAAAAAH/2Q==">
            <a:extLst>
              <a:ext uri="{FF2B5EF4-FFF2-40B4-BE49-F238E27FC236}">
                <a16:creationId xmlns:a16="http://schemas.microsoft.com/office/drawing/2014/main" id="{F28A1DA6-5B73-AAF8-AC86-48C8B2ECE0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6" y="-1752600"/>
            <a:ext cx="53054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299" name="AutoShape 14" descr="Image result for environmental factors">
            <a:extLst>
              <a:ext uri="{FF2B5EF4-FFF2-40B4-BE49-F238E27FC236}">
                <a16:creationId xmlns:a16="http://schemas.microsoft.com/office/drawing/2014/main" id="{9F0FB9AD-9B32-17C2-D231-5ECC7B2C6E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0" name="AutoShape 16" descr="Image result for environmental factors">
            <a:extLst>
              <a:ext uri="{FF2B5EF4-FFF2-40B4-BE49-F238E27FC236}">
                <a16:creationId xmlns:a16="http://schemas.microsoft.com/office/drawing/2014/main" id="{C9A08399-7736-BAF7-774D-A46DDF3288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1" name="AutoShape 18" descr="Image result for environmental factors">
            <a:extLst>
              <a:ext uri="{FF2B5EF4-FFF2-40B4-BE49-F238E27FC236}">
                <a16:creationId xmlns:a16="http://schemas.microsoft.com/office/drawing/2014/main" id="{8BB3D8E7-E75A-1CBD-2112-3277798B6A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39917F-2218-A31E-8062-E21F7D644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523220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sr-Latn-R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Mitogenome impact on the milk 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CA3EB-5336-E854-68E7-D56993FB336F}"/>
              </a:ext>
            </a:extLst>
          </p:cNvPr>
          <p:cNvSpPr txBox="1"/>
          <p:nvPr/>
        </p:nvSpPr>
        <p:spPr>
          <a:xfrm>
            <a:off x="46013" y="5405725"/>
            <a:ext cx="9320212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Bayesian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numerical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procedure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integrated nested Laplace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approximations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(INLA)</a:t>
            </a:r>
            <a:endParaRPr kumimoji="0" lang="hr-HR" altLang="sr-Latn-RS" sz="1800" b="0" i="0" u="none" strike="noStrike" kern="120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mix model - Animal model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5F9F8BB-3FD9-FB05-C3F0-61228A5CC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3" y="7717052"/>
            <a:ext cx="10931531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HR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MS PGothic" panose="020B0600070205080204" pitchFamily="34" charset="-128"/>
                <a:cs typeface="Calibri" panose="020F0502020204030204" pitchFamily="34" charset="0"/>
              </a:rPr>
              <a:t>Modelling the Impact of Mitochondrial Genome on Quantitative Traits: case study in dairy cattle production</a:t>
            </a:r>
            <a:endParaRPr kumimoji="0" lang="hr-HR" altLang="en-HR" sz="14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 pitchFamily="34" charset="0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DC612-28E1-DA54-414E-FFCD72879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" y="719531"/>
            <a:ext cx="11927853" cy="44265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1373E5-E3BC-E74A-4E5F-AB01BC058E4E}"/>
              </a:ext>
            </a:extLst>
          </p:cNvPr>
          <p:cNvSpPr/>
          <p:nvPr/>
        </p:nvSpPr>
        <p:spPr>
          <a:xfrm>
            <a:off x="8237473" y="1603169"/>
            <a:ext cx="855024" cy="25175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46D173-9AE5-FD4C-9088-6AC723DAC810}"/>
              </a:ext>
            </a:extLst>
          </p:cNvPr>
          <p:cNvCxnSpPr>
            <a:cxnSpLocks/>
          </p:cNvCxnSpPr>
          <p:nvPr/>
        </p:nvCxnSpPr>
        <p:spPr>
          <a:xfrm>
            <a:off x="6317673" y="1033153"/>
            <a:ext cx="0" cy="308758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6249475-0242-C066-90C4-6387B25748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t="16801" r="8958" b="21053"/>
          <a:stretch/>
        </p:blipFill>
        <p:spPr bwMode="auto">
          <a:xfrm>
            <a:off x="9995161" y="4963887"/>
            <a:ext cx="2150826" cy="188119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1EBE22-1A99-F263-3F35-AC69C5659C54}"/>
              </a:ext>
            </a:extLst>
          </p:cNvPr>
          <p:cNvSpPr txBox="1"/>
          <p:nvPr/>
        </p:nvSpPr>
        <p:spPr>
          <a:xfrm>
            <a:off x="6010851" y="6537305"/>
            <a:ext cx="61632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R-INLA mesh of individuals belonging to 109 maternal lineages</a:t>
            </a:r>
            <a:r>
              <a:rPr kumimoji="0" lang="en-H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423440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C9B71B-8794-05F6-CE5A-A29A0A6A2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523220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sr-Latn-R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Decomposition of Mitogenome Variance to Gene Regions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C71EF-749C-6B2D-CF7B-54D2FA9189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28" t="31112" r="50000" b="10234"/>
          <a:stretch>
            <a:fillRect/>
          </a:stretch>
        </p:blipFill>
        <p:spPr>
          <a:xfrm>
            <a:off x="96819" y="1057217"/>
            <a:ext cx="4039885" cy="51319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12B131-001E-3AC5-3A76-5BA833AF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704" y="680602"/>
            <a:ext cx="3187355" cy="6177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E309E7-8C22-BF45-4DC5-AF4C77E202C0}"/>
              </a:ext>
            </a:extLst>
          </p:cNvPr>
          <p:cNvSpPr txBox="1"/>
          <p:nvPr/>
        </p:nvSpPr>
        <p:spPr>
          <a:xfrm>
            <a:off x="8055703" y="1348597"/>
            <a:ext cx="39982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variances and covariances between and within defined mitogenome regions estimated for milk production traits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D3FB5A-5C45-4F4F-A534-0C4AE425072C}"/>
              </a:ext>
            </a:extLst>
          </p:cNvPr>
          <p:cNvSpPr txBox="1"/>
          <p:nvPr/>
        </p:nvSpPr>
        <p:spPr>
          <a:xfrm>
            <a:off x="8070096" y="849466"/>
            <a:ext cx="19471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SNPmt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6F1E85-2D57-2E0F-18FE-8D5B597BF60D}"/>
              </a:ext>
            </a:extLst>
          </p:cNvPr>
          <p:cNvSpPr txBox="1"/>
          <p:nvPr/>
        </p:nvSpPr>
        <p:spPr>
          <a:xfrm>
            <a:off x="8055703" y="2508689"/>
            <a:ext cx="6192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similar decomposition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8CD249-3E10-C139-A588-14CB1520648D}"/>
              </a:ext>
            </a:extLst>
          </p:cNvPr>
          <p:cNvSpPr txBox="1"/>
          <p:nvPr/>
        </p:nvSpPr>
        <p:spPr>
          <a:xfrm>
            <a:off x="8055703" y="3039587"/>
            <a:ext cx="37759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largest contribution to variance was observed for the D-loop end, ND5 and ND4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DC58E-427C-0174-5E28-E8EB1500CD1B}"/>
              </a:ext>
            </a:extLst>
          </p:cNvPr>
          <p:cNvSpPr txBox="1"/>
          <p:nvPr/>
        </p:nvSpPr>
        <p:spPr>
          <a:xfrm>
            <a:off x="8055702" y="4113636"/>
            <a:ext cx="3939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covariances were larger between SNPs located in different mitogenome regions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E098D-D4E9-7B4D-B077-E48C07B7A48D}"/>
              </a:ext>
            </a:extLst>
          </p:cNvPr>
          <p:cNvSpPr txBox="1"/>
          <p:nvPr/>
        </p:nvSpPr>
        <p:spPr>
          <a:xfrm>
            <a:off x="8114851" y="5360440"/>
            <a:ext cx="39390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only substantial (negative) covariance within mitogenome regions was estimated between SNPs located in the D-loop end</a:t>
            </a:r>
          </a:p>
        </p:txBody>
      </p:sp>
    </p:spTree>
    <p:extLst>
      <p:ext uri="{BB962C8B-B14F-4D97-AF65-F5344CB8AC3E}">
        <p14:creationId xmlns:p14="http://schemas.microsoft.com/office/powerpoint/2010/main" val="1431873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36056-5625-32E5-4B21-DA381F275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AutoShape 14" descr="Image result for environmental factors">
            <a:extLst>
              <a:ext uri="{FF2B5EF4-FFF2-40B4-BE49-F238E27FC236}">
                <a16:creationId xmlns:a16="http://schemas.microsoft.com/office/drawing/2014/main" id="{7D952DF3-7D00-5221-159A-F3836E870E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0" name="AutoShape 16" descr="Image result for environmental factors">
            <a:extLst>
              <a:ext uri="{FF2B5EF4-FFF2-40B4-BE49-F238E27FC236}">
                <a16:creationId xmlns:a16="http://schemas.microsoft.com/office/drawing/2014/main" id="{C1F8C057-DC3B-842A-BC18-E2388323B1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1" name="AutoShape 18" descr="Image result for environmental factors">
            <a:extLst>
              <a:ext uri="{FF2B5EF4-FFF2-40B4-BE49-F238E27FC236}">
                <a16:creationId xmlns:a16="http://schemas.microsoft.com/office/drawing/2014/main" id="{B27B17E5-A8D0-A7CF-CEB8-A4E2C5B358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26D087-75F3-41DA-05EC-E2DA358E1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523220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Distributions of haplotype effects in phenotypic SD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D6DAFF-8E2D-3D0D-1B17-3AAA337A7917}"/>
              </a:ext>
            </a:extLst>
          </p:cNvPr>
          <p:cNvSpPr txBox="1"/>
          <p:nvPr/>
        </p:nvSpPr>
        <p:spPr>
          <a:xfrm>
            <a:off x="117476" y="6845082"/>
            <a:ext cx="9320212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hr-HR" dirty="0" err="1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Bayesian</a:t>
            </a:r>
            <a:r>
              <a:rPr lang="hr-HR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dirty="0" err="1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</a:t>
            </a:r>
            <a:r>
              <a:rPr lang="hr-HR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procedure - </a:t>
            </a:r>
            <a:r>
              <a:rPr lang="en-US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integrated nested Laplace</a:t>
            </a:r>
            <a:r>
              <a:rPr lang="hr-HR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approximations</a:t>
            </a:r>
            <a:r>
              <a:rPr lang="hr-HR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(INLA)</a:t>
            </a:r>
            <a:endParaRPr lang="hr-HR" altLang="sr-Latn-RS" dirty="0">
              <a:solidFill>
                <a:srgbClr val="51515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mix model - Animal model</a:t>
            </a: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BF4B7CB5-CC1C-7092-C442-92A341BD7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663" y="7717052"/>
            <a:ext cx="10931531" cy="91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15000"/>
              </a:lnSpc>
              <a:spcBef>
                <a:spcPct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en-GB" altLang="en-HR" sz="24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Modelling the Impact of Mitochondrial Genome on Quantitative Traits: case study in dairy cattle production</a:t>
            </a:r>
            <a:endParaRPr lang="hr-HR" altLang="en-HR" sz="14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3FCC510-A6E3-774A-8A16-ECE1C99E5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314" y="617538"/>
            <a:ext cx="2501665" cy="62286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20F278-E283-AD50-049A-BC5E93F74574}"/>
              </a:ext>
            </a:extLst>
          </p:cNvPr>
          <p:cNvSpPr txBox="1"/>
          <p:nvPr/>
        </p:nvSpPr>
        <p:spPr>
          <a:xfrm>
            <a:off x="4565349" y="3101967"/>
            <a:ext cx="61632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range of estimated haplotype effects was approximately between −0.5 and 0.5 phenotypic standard deviations, which is a large effect.</a:t>
            </a:r>
          </a:p>
        </p:txBody>
      </p:sp>
    </p:spTree>
    <p:extLst>
      <p:ext uri="{BB962C8B-B14F-4D97-AF65-F5344CB8AC3E}">
        <p14:creationId xmlns:p14="http://schemas.microsoft.com/office/powerpoint/2010/main" val="1913207953"/>
      </p:ext>
    </p:extLst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6A238-11FC-95BE-9C48-0CAB14855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AutoShape 14" descr="Image result for environmental factors">
            <a:extLst>
              <a:ext uri="{FF2B5EF4-FFF2-40B4-BE49-F238E27FC236}">
                <a16:creationId xmlns:a16="http://schemas.microsoft.com/office/drawing/2014/main" id="{5A35AF3B-7B6F-E007-A2BC-9963F56271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0" name="AutoShape 16" descr="Image result for environmental factors">
            <a:extLst>
              <a:ext uri="{FF2B5EF4-FFF2-40B4-BE49-F238E27FC236}">
                <a16:creationId xmlns:a16="http://schemas.microsoft.com/office/drawing/2014/main" id="{A003D88B-4960-5641-A6EE-63436FF8A4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5301" name="AutoShape 18" descr="Image result for environmental factors">
            <a:extLst>
              <a:ext uri="{FF2B5EF4-FFF2-40B4-BE49-F238E27FC236}">
                <a16:creationId xmlns:a16="http://schemas.microsoft.com/office/drawing/2014/main" id="{1128BF63-A677-2C8E-BBEF-E068707488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7F4E7D-83E6-BADF-3FAB-4C8DCE0CF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523220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sr-Latn-R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Median-joining network</a:t>
            </a:r>
          </a:p>
        </p:txBody>
      </p:sp>
      <p:pic>
        <p:nvPicPr>
          <p:cNvPr id="14" name="Picture 13" descr="A diagram of a network&#10;&#10;Description automatically generated">
            <a:extLst>
              <a:ext uri="{FF2B5EF4-FFF2-40B4-BE49-F238E27FC236}">
                <a16:creationId xmlns:a16="http://schemas.microsoft.com/office/drawing/2014/main" id="{91392654-0457-C84F-A26D-507A2EC40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75" y="531158"/>
            <a:ext cx="7005452" cy="53631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1AFBB08-EDB5-DFBB-535D-177A15408B8B}"/>
              </a:ext>
            </a:extLst>
          </p:cNvPr>
          <p:cNvSpPr txBox="1"/>
          <p:nvPr/>
        </p:nvSpPr>
        <p:spPr>
          <a:xfrm>
            <a:off x="346362" y="5910898"/>
            <a:ext cx="118456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indicates the 10% of the best haplotypes with the largest random solution effects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indicates the 10% of the worst haplotypes with the smallest random solution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FEEA9-51E5-D66F-EF33-C8073A8C42C6}"/>
              </a:ext>
            </a:extLst>
          </p:cNvPr>
          <p:cNvSpPr txBox="1"/>
          <p:nvPr/>
        </p:nvSpPr>
        <p:spPr>
          <a:xfrm>
            <a:off x="9586355" y="6049397"/>
            <a:ext cx="26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milk, fat, and protein</a:t>
            </a:r>
            <a:endParaRPr kumimoji="0" lang="en-H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AE327AB4-3AA7-A809-4A16-5A364921B4AF}"/>
              </a:ext>
            </a:extLst>
          </p:cNvPr>
          <p:cNvSpPr/>
          <p:nvPr/>
        </p:nvSpPr>
        <p:spPr>
          <a:xfrm>
            <a:off x="9200407" y="6150694"/>
            <a:ext cx="368135" cy="166737"/>
          </a:xfrm>
          <a:prstGeom prst="rightArrow">
            <a:avLst/>
          </a:prstGeom>
          <a:solidFill>
            <a:srgbClr val="767171"/>
          </a:solidFill>
          <a:ln>
            <a:solidFill>
              <a:srgbClr val="76717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389120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02052F-DB7E-4D54-9DE0-5B049F251ECF}"/>
              </a:ext>
            </a:extLst>
          </p:cNvPr>
          <p:cNvSpPr txBox="1">
            <a:spLocks/>
          </p:cNvSpPr>
          <p:nvPr/>
        </p:nvSpPr>
        <p:spPr>
          <a:xfrm>
            <a:off x="600242" y="789072"/>
            <a:ext cx="11074400" cy="4191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Significant contribution of mitogenome on milk production traits in Holstein cows in Croatia:</a:t>
            </a:r>
          </a:p>
          <a:p>
            <a:pPr marL="342891" marR="0" lvl="0" indent="-342891" algn="l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6C6C6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800080" marR="0" lvl="2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6C6C6C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</a:t>
            </a: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800080" marR="0" lvl="2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6C6C6C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BC2349-BFD9-9DCB-A9CE-E0FDC5356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2A1F585-F635-DA85-B7C8-1E821408099F}"/>
              </a:ext>
            </a:extLst>
          </p:cNvPr>
          <p:cNvSpPr/>
          <p:nvPr/>
        </p:nvSpPr>
        <p:spPr>
          <a:xfrm>
            <a:off x="3596617" y="1723011"/>
            <a:ext cx="464745" cy="1307460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66119E6-805E-ECAB-294D-B5B215ABEE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2455" y="2176686"/>
            <a:ext cx="4903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altLang="sr-Latn-RS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5 - 7 % </a:t>
            </a:r>
            <a:r>
              <a:rPr kumimoji="0" lang="hr-HR" altLang="sr-Latn-R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of</a:t>
            </a:r>
            <a:r>
              <a:rPr kumimoji="0" lang="hr-HR" altLang="sr-Latn-RS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altLang="sr-Latn-R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phenotypic</a:t>
            </a:r>
            <a:r>
              <a:rPr kumimoji="0" lang="hr-HR" altLang="sr-Latn-RS" sz="2000" b="1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altLang="sr-Latn-R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variabilitiy</a:t>
            </a:r>
            <a:endParaRPr kumimoji="0" lang="hr-H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0D9573-43B5-5863-B5CE-CEAB4307DE5C}"/>
              </a:ext>
            </a:extLst>
          </p:cNvPr>
          <p:cNvSpPr txBox="1"/>
          <p:nvPr/>
        </p:nvSpPr>
        <p:spPr>
          <a:xfrm>
            <a:off x="736426" y="3402422"/>
            <a:ext cx="105373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Integrating complete mitogenome data offers additional insights, allowing identification of haplotypes or SNPs contributing to differences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6841A8-991A-627D-CA23-BC3172D33EBC}"/>
              </a:ext>
            </a:extLst>
          </p:cNvPr>
          <p:cNvSpPr txBox="1"/>
          <p:nvPr/>
        </p:nvSpPr>
        <p:spPr>
          <a:xfrm>
            <a:off x="714499" y="4790036"/>
            <a:ext cx="1076300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These results require validation in other cattle populations with more sequenced genomes/mitogenomes and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phenotyped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animals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potential for using mitogenome data in animal breeding is promising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CFC0D5-1ACB-308A-9623-24072220E84A}"/>
              </a:ext>
            </a:extLst>
          </p:cNvPr>
          <p:cNvSpPr txBox="1"/>
          <p:nvPr/>
        </p:nvSpPr>
        <p:spPr>
          <a:xfrm>
            <a:off x="1008217" y="1785595"/>
            <a:ext cx="281284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08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milk yield </a:t>
            </a:r>
          </a:p>
          <a:p>
            <a:pPr marL="80008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fat yield </a:t>
            </a:r>
          </a:p>
          <a:p>
            <a:pPr marL="80008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protein yield</a:t>
            </a:r>
            <a:endParaRPr kumimoji="0" lang="en-H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638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w with a circle of colorful lines&#10;&#10;Description automatically generated with medium confidence">
            <a:extLst>
              <a:ext uri="{FF2B5EF4-FFF2-40B4-BE49-F238E27FC236}">
                <a16:creationId xmlns:a16="http://schemas.microsoft.com/office/drawing/2014/main" id="{3523B52F-13E9-360F-5AE9-5D046B5E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" y="-3263"/>
            <a:ext cx="3290729" cy="3043771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8BD3B286-654C-A5F2-40DA-811F0609E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333"/>
          <a:stretch/>
        </p:blipFill>
        <p:spPr>
          <a:xfrm>
            <a:off x="8416080" y="3523478"/>
            <a:ext cx="3432181" cy="273217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8E45E6-7AB1-CF7C-A02A-93C450D56C97}"/>
              </a:ext>
            </a:extLst>
          </p:cNvPr>
          <p:cNvGrpSpPr/>
          <p:nvPr/>
        </p:nvGrpSpPr>
        <p:grpSpPr>
          <a:xfrm>
            <a:off x="230957" y="3531414"/>
            <a:ext cx="3373028" cy="2328090"/>
            <a:chOff x="768969" y="3867034"/>
            <a:chExt cx="3373028" cy="232809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7D09D35-F040-A3E2-A332-91DD4E14BDF7}"/>
                </a:ext>
              </a:extLst>
            </p:cNvPr>
            <p:cNvSpPr/>
            <p:nvPr/>
          </p:nvSpPr>
          <p:spPr>
            <a:xfrm rot="19586353">
              <a:off x="1235292" y="3867034"/>
              <a:ext cx="427072" cy="1951939"/>
            </a:xfrm>
            <a:prstGeom prst="roundRect">
              <a:avLst/>
            </a:prstGeom>
            <a:solidFill>
              <a:srgbClr val="F7D8D7"/>
            </a:solidFill>
            <a:ln>
              <a:solidFill>
                <a:srgbClr val="DD94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ight Brace 37">
              <a:extLst>
                <a:ext uri="{FF2B5EF4-FFF2-40B4-BE49-F238E27FC236}">
                  <a16:creationId xmlns:a16="http://schemas.microsoft.com/office/drawing/2014/main" id="{9C0CA88B-9BFF-4240-F2B4-0E94DF954F42}"/>
                </a:ext>
              </a:extLst>
            </p:cNvPr>
            <p:cNvSpPr/>
            <p:nvPr/>
          </p:nvSpPr>
          <p:spPr>
            <a:xfrm rot="5400000">
              <a:off x="1179718" y="4279951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ight Brace 38">
              <a:extLst>
                <a:ext uri="{FF2B5EF4-FFF2-40B4-BE49-F238E27FC236}">
                  <a16:creationId xmlns:a16="http://schemas.microsoft.com/office/drawing/2014/main" id="{C4E714EF-013C-5135-C9F0-383210B73EA8}"/>
                </a:ext>
              </a:extLst>
            </p:cNvPr>
            <p:cNvSpPr/>
            <p:nvPr/>
          </p:nvSpPr>
          <p:spPr>
            <a:xfrm rot="5400000">
              <a:off x="1932200" y="4260896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6B7200D0-97FC-7306-A802-71807A55004E}"/>
                </a:ext>
              </a:extLst>
            </p:cNvPr>
            <p:cNvSpPr/>
            <p:nvPr/>
          </p:nvSpPr>
          <p:spPr>
            <a:xfrm rot="5400000">
              <a:off x="1575008" y="4889558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ight Brace 40">
              <a:extLst>
                <a:ext uri="{FF2B5EF4-FFF2-40B4-BE49-F238E27FC236}">
                  <a16:creationId xmlns:a16="http://schemas.microsoft.com/office/drawing/2014/main" id="{07DFDBFC-6227-8674-9758-5FFFA4D42B6E}"/>
                </a:ext>
              </a:extLst>
            </p:cNvPr>
            <p:cNvSpPr/>
            <p:nvPr/>
          </p:nvSpPr>
          <p:spPr>
            <a:xfrm rot="5400000">
              <a:off x="2369524" y="5355459"/>
              <a:ext cx="163226" cy="608433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Right Brace 41">
              <a:extLst>
                <a:ext uri="{FF2B5EF4-FFF2-40B4-BE49-F238E27FC236}">
                  <a16:creationId xmlns:a16="http://schemas.microsoft.com/office/drawing/2014/main" id="{3FCA7BAB-AB72-98D3-888F-396269A9C26F}"/>
                </a:ext>
              </a:extLst>
            </p:cNvPr>
            <p:cNvSpPr/>
            <p:nvPr/>
          </p:nvSpPr>
          <p:spPr>
            <a:xfrm rot="5400000">
              <a:off x="3084724" y="4841926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ight Brace 42">
              <a:extLst>
                <a:ext uri="{FF2B5EF4-FFF2-40B4-BE49-F238E27FC236}">
                  <a16:creationId xmlns:a16="http://schemas.microsoft.com/office/drawing/2014/main" id="{5558D506-2020-4588-0BB4-49D4D0D86803}"/>
                </a:ext>
              </a:extLst>
            </p:cNvPr>
            <p:cNvSpPr/>
            <p:nvPr/>
          </p:nvSpPr>
          <p:spPr>
            <a:xfrm rot="5400000">
              <a:off x="3551454" y="4265654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ight Brace 43">
              <a:extLst>
                <a:ext uri="{FF2B5EF4-FFF2-40B4-BE49-F238E27FC236}">
                  <a16:creationId xmlns:a16="http://schemas.microsoft.com/office/drawing/2014/main" id="{3CAC07E7-EF65-C7A3-8013-402962C7052E}"/>
                </a:ext>
              </a:extLst>
            </p:cNvPr>
            <p:cNvSpPr/>
            <p:nvPr/>
          </p:nvSpPr>
          <p:spPr>
            <a:xfrm rot="5400000">
              <a:off x="2779916" y="4251368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5" name="Picture 2" descr="What Does The Mitochondria Do? | Science Trends">
              <a:extLst>
                <a:ext uri="{FF2B5EF4-FFF2-40B4-BE49-F238E27FC236}">
                  <a16:creationId xmlns:a16="http://schemas.microsoft.com/office/drawing/2014/main" id="{C78FE4FD-9C70-F829-DBC1-968EB98B9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1600" y="5739950"/>
              <a:ext cx="364289" cy="364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Graphic 49" descr="Cow with solid fill">
              <a:extLst>
                <a:ext uri="{FF2B5EF4-FFF2-40B4-BE49-F238E27FC236}">
                  <a16:creationId xmlns:a16="http://schemas.microsoft.com/office/drawing/2014/main" id="{44A9033F-D9A5-1DCB-96DF-E4782698C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717592" y="4030335"/>
              <a:ext cx="424405" cy="424405"/>
            </a:xfrm>
            <a:prstGeom prst="rect">
              <a:avLst/>
            </a:prstGeom>
          </p:spPr>
        </p:pic>
        <p:pic>
          <p:nvPicPr>
            <p:cNvPr id="51" name="Graphic 50" descr="Cow with solid fill">
              <a:extLst>
                <a:ext uri="{FF2B5EF4-FFF2-40B4-BE49-F238E27FC236}">
                  <a16:creationId xmlns:a16="http://schemas.microsoft.com/office/drawing/2014/main" id="{C14EF863-314A-71C8-4F44-EB800C2B6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59131" y="4549893"/>
              <a:ext cx="424405" cy="424405"/>
            </a:xfrm>
            <a:prstGeom prst="rect">
              <a:avLst/>
            </a:prstGeom>
          </p:spPr>
        </p:pic>
        <p:pic>
          <p:nvPicPr>
            <p:cNvPr id="52" name="Graphic 51" descr="Cow with solid fill">
              <a:extLst>
                <a:ext uri="{FF2B5EF4-FFF2-40B4-BE49-F238E27FC236}">
                  <a16:creationId xmlns:a16="http://schemas.microsoft.com/office/drawing/2014/main" id="{951FD8AB-144F-9EBB-6175-946BBF065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66737" y="5165830"/>
              <a:ext cx="424405" cy="424405"/>
            </a:xfrm>
            <a:prstGeom prst="rect">
              <a:avLst/>
            </a:prstGeom>
          </p:spPr>
        </p:pic>
        <p:pic>
          <p:nvPicPr>
            <p:cNvPr id="53" name="Graphic 52" descr="Cow with solid fill">
              <a:extLst>
                <a:ext uri="{FF2B5EF4-FFF2-40B4-BE49-F238E27FC236}">
                  <a16:creationId xmlns:a16="http://schemas.microsoft.com/office/drawing/2014/main" id="{4C28D4A0-597E-378E-5C50-EBC57EBBE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2349" y="5770719"/>
              <a:ext cx="424405" cy="424405"/>
            </a:xfrm>
            <a:prstGeom prst="rect">
              <a:avLst/>
            </a:prstGeom>
          </p:spPr>
        </p:pic>
        <p:pic>
          <p:nvPicPr>
            <p:cNvPr id="54" name="Graphic 53" descr="Cow with solid fill">
              <a:extLst>
                <a:ext uri="{FF2B5EF4-FFF2-40B4-BE49-F238E27FC236}">
                  <a16:creationId xmlns:a16="http://schemas.microsoft.com/office/drawing/2014/main" id="{4DC71825-6470-E7FD-0A6D-978D0DBF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00072" y="4024504"/>
              <a:ext cx="424405" cy="424405"/>
            </a:xfrm>
            <a:prstGeom prst="rect">
              <a:avLst/>
            </a:prstGeom>
          </p:spPr>
        </p:pic>
        <p:pic>
          <p:nvPicPr>
            <p:cNvPr id="55" name="Graphic 54" descr="Cow with solid fill">
              <a:extLst>
                <a:ext uri="{FF2B5EF4-FFF2-40B4-BE49-F238E27FC236}">
                  <a16:creationId xmlns:a16="http://schemas.microsoft.com/office/drawing/2014/main" id="{63F4E366-D5E9-AAF3-A136-41EA5EDBE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57068" y="4008330"/>
              <a:ext cx="424405" cy="424405"/>
            </a:xfrm>
            <a:prstGeom prst="rect">
              <a:avLst/>
            </a:prstGeom>
          </p:spPr>
        </p:pic>
        <p:pic>
          <p:nvPicPr>
            <p:cNvPr id="56" name="Graphic 55" descr="Cow with solid fill">
              <a:extLst>
                <a:ext uri="{FF2B5EF4-FFF2-40B4-BE49-F238E27FC236}">
                  <a16:creationId xmlns:a16="http://schemas.microsoft.com/office/drawing/2014/main" id="{48805AF5-10A8-577B-73E4-8050AD055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39548" y="4009921"/>
              <a:ext cx="424405" cy="424405"/>
            </a:xfrm>
            <a:prstGeom prst="rect">
              <a:avLst/>
            </a:prstGeom>
          </p:spPr>
        </p:pic>
        <p:pic>
          <p:nvPicPr>
            <p:cNvPr id="57" name="Graphic 56" descr="Cow with solid fill">
              <a:extLst>
                <a:ext uri="{FF2B5EF4-FFF2-40B4-BE49-F238E27FC236}">
                  <a16:creationId xmlns:a16="http://schemas.microsoft.com/office/drawing/2014/main" id="{1D7B1E94-BE59-0554-9078-732AE6BA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97182" y="4580993"/>
              <a:ext cx="424405" cy="424405"/>
            </a:xfrm>
            <a:prstGeom prst="rect">
              <a:avLst/>
            </a:prstGeom>
          </p:spPr>
        </p:pic>
        <p:pic>
          <p:nvPicPr>
            <p:cNvPr id="58" name="Graphic 57" descr="Cow with solid fill">
              <a:extLst>
                <a:ext uri="{FF2B5EF4-FFF2-40B4-BE49-F238E27FC236}">
                  <a16:creationId xmlns:a16="http://schemas.microsoft.com/office/drawing/2014/main" id="{C9A51AFA-DF4B-AE48-8432-7772AFA61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8969" y="3999037"/>
              <a:ext cx="424405" cy="424405"/>
            </a:xfrm>
            <a:prstGeom prst="rect">
              <a:avLst/>
            </a:prstGeom>
          </p:spPr>
        </p:pic>
        <p:pic>
          <p:nvPicPr>
            <p:cNvPr id="59" name="Graphic 58" descr="Cow with solid fill">
              <a:extLst>
                <a:ext uri="{FF2B5EF4-FFF2-40B4-BE49-F238E27FC236}">
                  <a16:creationId xmlns:a16="http://schemas.microsoft.com/office/drawing/2014/main" id="{E60C953B-2251-55E2-CCF9-40B32C59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50878" y="4008330"/>
              <a:ext cx="424405" cy="424405"/>
            </a:xfrm>
            <a:prstGeom prst="rect">
              <a:avLst/>
            </a:prstGeom>
          </p:spPr>
        </p:pic>
        <p:pic>
          <p:nvPicPr>
            <p:cNvPr id="60" name="Graphic 59" descr="Cow with solid fill">
              <a:extLst>
                <a:ext uri="{FF2B5EF4-FFF2-40B4-BE49-F238E27FC236}">
                  <a16:creationId xmlns:a16="http://schemas.microsoft.com/office/drawing/2014/main" id="{CCC4FF82-E2C5-A90A-089A-802E1B0FF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99483" y="4586913"/>
              <a:ext cx="424405" cy="424405"/>
            </a:xfrm>
            <a:prstGeom prst="rect">
              <a:avLst/>
            </a:prstGeom>
          </p:spPr>
        </p:pic>
        <p:pic>
          <p:nvPicPr>
            <p:cNvPr id="61" name="Graphic 60" descr="Cow with solid fill">
              <a:extLst>
                <a:ext uri="{FF2B5EF4-FFF2-40B4-BE49-F238E27FC236}">
                  <a16:creationId xmlns:a16="http://schemas.microsoft.com/office/drawing/2014/main" id="{517F46BD-3DDA-60A4-0ED2-C555E5AFD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94565" y="4551445"/>
              <a:ext cx="424405" cy="424405"/>
            </a:xfrm>
            <a:prstGeom prst="rect">
              <a:avLst/>
            </a:prstGeom>
          </p:spPr>
        </p:pic>
        <p:pic>
          <p:nvPicPr>
            <p:cNvPr id="62" name="Graphic 61" descr="Cow with solid fill">
              <a:extLst>
                <a:ext uri="{FF2B5EF4-FFF2-40B4-BE49-F238E27FC236}">
                  <a16:creationId xmlns:a16="http://schemas.microsoft.com/office/drawing/2014/main" id="{8CF536B5-A566-8135-E22A-361ADDDFB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492495" y="4008330"/>
              <a:ext cx="424405" cy="424405"/>
            </a:xfrm>
            <a:prstGeom prst="rect">
              <a:avLst/>
            </a:prstGeom>
          </p:spPr>
        </p:pic>
        <p:pic>
          <p:nvPicPr>
            <p:cNvPr id="63" name="Graphic 62" descr="Cow with solid fill">
              <a:extLst>
                <a:ext uri="{FF2B5EF4-FFF2-40B4-BE49-F238E27FC236}">
                  <a16:creationId xmlns:a16="http://schemas.microsoft.com/office/drawing/2014/main" id="{C4684362-6B37-3430-B122-9DBC8885C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36464" y="5186119"/>
              <a:ext cx="424405" cy="424405"/>
            </a:xfrm>
            <a:prstGeom prst="rect">
              <a:avLst/>
            </a:prstGeom>
          </p:spPr>
        </p:pic>
        <p:pic>
          <p:nvPicPr>
            <p:cNvPr id="64" name="Graphic 63" descr="Cow with solid fill">
              <a:extLst>
                <a:ext uri="{FF2B5EF4-FFF2-40B4-BE49-F238E27FC236}">
                  <a16:creationId xmlns:a16="http://schemas.microsoft.com/office/drawing/2014/main" id="{D03F41FD-3FBB-C0D5-CC98-912B1C9B5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07729" y="4039863"/>
              <a:ext cx="424405" cy="42440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847A7FF-4A51-BF51-8D86-5AF6442834F8}"/>
              </a:ext>
            </a:extLst>
          </p:cNvPr>
          <p:cNvSpPr txBox="1"/>
          <p:nvPr/>
        </p:nvSpPr>
        <p:spPr>
          <a:xfrm>
            <a:off x="955847" y="2983363"/>
            <a:ext cx="151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>
                <a:latin typeface="Arial" panose="020B0604020202020204" pitchFamily="34" charset="0"/>
                <a:cs typeface="Arial" panose="020B0604020202020204" pitchFamily="34" charset="0"/>
              </a:rPr>
              <a:t>Mitogenome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F6408-EAAE-0350-ACEE-F02633094B91}"/>
              </a:ext>
            </a:extLst>
          </p:cNvPr>
          <p:cNvSpPr txBox="1"/>
          <p:nvPr/>
        </p:nvSpPr>
        <p:spPr>
          <a:xfrm>
            <a:off x="5358149" y="2977685"/>
            <a:ext cx="806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>
                <a:latin typeface="Arial" panose="020B0604020202020204" pitchFamily="34" charset="0"/>
                <a:cs typeface="Arial" panose="020B0604020202020204" pitchFamily="34" charset="0"/>
              </a:rPr>
              <a:t>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D61794-17F9-0028-4B0C-5A64BA8C1809}"/>
              </a:ext>
            </a:extLst>
          </p:cNvPr>
          <p:cNvSpPr txBox="1"/>
          <p:nvPr/>
        </p:nvSpPr>
        <p:spPr>
          <a:xfrm>
            <a:off x="548808" y="6252793"/>
            <a:ext cx="323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dirty="0">
                <a:latin typeface="Arial" panose="020B0604020202020204" pitchFamily="34" charset="0"/>
                <a:cs typeface="Arial" panose="020B0604020202020204" pitchFamily="34" charset="0"/>
              </a:rPr>
              <a:t>Maternal lineage imputation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DCBE1-5F8A-D8FF-D8F5-4DAB05D2B742}"/>
                  </a:ext>
                </a:extLst>
              </p:cNvPr>
              <p:cNvSpPr txBox="1"/>
              <p:nvPr/>
            </p:nvSpPr>
            <p:spPr>
              <a:xfrm>
                <a:off x="8815196" y="6256077"/>
                <a:ext cx="2705027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HR" dirty="0">
                    <a:latin typeface="Arial" panose="020B0604020202020204" pitchFamily="34" charset="0"/>
                    <a:cs typeface="Arial" panose="020B0604020202020204" pitchFamily="34" charset="0"/>
                  </a:rPr>
                  <a:t>Haplotype effects</a:t>
                </a:r>
              </a:p>
              <a:p>
                <a:pPr algn="ctr"/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(kg milk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HR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hr-H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GB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H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57DCBE1-5F8A-D8FF-D8F5-4DAB05D2B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196" y="6256077"/>
                <a:ext cx="2705027" cy="667747"/>
              </a:xfrm>
              <a:prstGeom prst="rect">
                <a:avLst/>
              </a:prstGeom>
              <a:blipFill>
                <a:blip r:embed="rId9"/>
                <a:stretch>
                  <a:fillRect t="-4545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5DC8C71-E3E9-10BF-1982-8C3A80D15C13}"/>
              </a:ext>
            </a:extLst>
          </p:cNvPr>
          <p:cNvSpPr txBox="1"/>
          <p:nvPr/>
        </p:nvSpPr>
        <p:spPr>
          <a:xfrm>
            <a:off x="9390698" y="3008380"/>
            <a:ext cx="1662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R" dirty="0">
                <a:latin typeface="Arial" panose="020B0604020202020204" pitchFamily="34" charset="0"/>
                <a:cs typeface="Arial" panose="020B0604020202020204" pitchFamily="34" charset="0"/>
              </a:rPr>
              <a:t>AMINO model</a:t>
            </a:r>
          </a:p>
        </p:txBody>
      </p:sp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067035E5-740C-7FF0-1564-63AD7FABD9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9411" y="901518"/>
            <a:ext cx="3919063" cy="214428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0AAD850-6584-7FB9-DA1E-7070D29D9303}"/>
              </a:ext>
            </a:extLst>
          </p:cNvPr>
          <p:cNvSpPr txBox="1"/>
          <p:nvPr/>
        </p:nvSpPr>
        <p:spPr>
          <a:xfrm>
            <a:off x="4219528" y="6252793"/>
            <a:ext cx="34325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R" dirty="0">
                <a:latin typeface="Arial" panose="020B0604020202020204" pitchFamily="34" charset="0"/>
                <a:cs typeface="Arial" panose="020B0604020202020204" pitchFamily="34" charset="0"/>
              </a:rPr>
              <a:t>Phenotypic variance explained for milk yield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F7244D9B-F59E-56B0-4A8D-04435C48AAF2}"/>
              </a:ext>
            </a:extLst>
          </p:cNvPr>
          <p:cNvSpPr/>
          <p:nvPr/>
        </p:nvSpPr>
        <p:spPr>
          <a:xfrm>
            <a:off x="3336155" y="6122151"/>
            <a:ext cx="344707" cy="169514"/>
          </a:xfrm>
          <a:prstGeom prst="rightArrow">
            <a:avLst/>
          </a:prstGeom>
          <a:solidFill>
            <a:srgbClr val="D4AF37"/>
          </a:solidFill>
          <a:ln>
            <a:solidFill>
              <a:srgbClr val="D4A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B07D03-35B6-9F81-1EE0-FBAB194E6058}"/>
              </a:ext>
            </a:extLst>
          </p:cNvPr>
          <p:cNvSpPr txBox="1"/>
          <p:nvPr/>
        </p:nvSpPr>
        <p:spPr>
          <a:xfrm>
            <a:off x="9355692" y="1641872"/>
            <a:ext cx="27050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R" dirty="0">
                <a:latin typeface="Arial" panose="020B0604020202020204" pitchFamily="34" charset="0"/>
                <a:cs typeface="Arial" panose="020B0604020202020204" pitchFamily="34" charset="0"/>
              </a:rPr>
              <a:t>HAPLO model</a:t>
            </a:r>
          </a:p>
        </p:txBody>
      </p:sp>
      <p:pic>
        <p:nvPicPr>
          <p:cNvPr id="10" name="Picture 2" descr="2,905 Metal Bucket Milk Images, Stock Photos, 3D objects, &amp; Vectors |  Shutterstock">
            <a:extLst>
              <a:ext uri="{FF2B5EF4-FFF2-40B4-BE49-F238E27FC236}">
                <a16:creationId xmlns:a16="http://schemas.microsoft.com/office/drawing/2014/main" id="{05603374-7BDA-487D-DD2E-FBA0E356A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9" b="13128"/>
          <a:stretch/>
        </p:blipFill>
        <p:spPr bwMode="auto">
          <a:xfrm>
            <a:off x="8648920" y="6401422"/>
            <a:ext cx="332551" cy="27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2,905 Metal Bucket Milk Images, Stock Photos, 3D objects, &amp; Vectors |  Shutterstock">
            <a:extLst>
              <a:ext uri="{FF2B5EF4-FFF2-40B4-BE49-F238E27FC236}">
                <a16:creationId xmlns:a16="http://schemas.microsoft.com/office/drawing/2014/main" id="{3A852AA6-A271-EEFD-1ABF-4A70D3A7D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9" b="13128"/>
          <a:stretch/>
        </p:blipFill>
        <p:spPr bwMode="auto">
          <a:xfrm>
            <a:off x="11253795" y="6318157"/>
            <a:ext cx="532855" cy="44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2C8B8F-B407-D8B5-14A6-49778D447145}"/>
              </a:ext>
            </a:extLst>
          </p:cNvPr>
          <p:cNvSpPr txBox="1"/>
          <p:nvPr/>
        </p:nvSpPr>
        <p:spPr>
          <a:xfrm>
            <a:off x="192233" y="6532190"/>
            <a:ext cx="40183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R" sz="1400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https://angen.agr.hr/hr/group/76/MaGelLAn+2.0</a:t>
            </a:r>
            <a:endParaRPr lang="en-H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E20FB7-E185-33FC-AAE8-9F7C0DC4EC8F}"/>
              </a:ext>
            </a:extLst>
          </p:cNvPr>
          <p:cNvSpPr txBox="1"/>
          <p:nvPr/>
        </p:nvSpPr>
        <p:spPr>
          <a:xfrm>
            <a:off x="3784401" y="7919"/>
            <a:ext cx="8525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R" sz="1800" b="1" dirty="0">
                <a:solidFill>
                  <a:srgbClr val="4472C5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Quantifying the effects of the mitochondrial genome on milk production traits in dairy cows: Empirical results and modeling challenges</a:t>
            </a:r>
            <a:endParaRPr lang="en-HR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A22F06-B2DC-1614-7EBD-5D4CDB6F0DC6}"/>
                  </a:ext>
                </a:extLst>
              </p:cNvPr>
              <p:cNvSpPr txBox="1"/>
              <p:nvPr/>
            </p:nvSpPr>
            <p:spPr>
              <a:xfrm>
                <a:off x="3875977" y="5777792"/>
                <a:ext cx="2323762" cy="5354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HR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R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HR" sz="1200" i="1">
                              <a:latin typeface="Cambria Math" panose="02040503050406030204" pitchFamily="18" charset="0"/>
                            </a:rPr>
                            <m:t>h𝑎𝑝𝑙𝑜</m:t>
                          </m:r>
                        </m:sub>
                        <m:sup>
                          <m:r>
                            <a:rPr lang="en-HR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HR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R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HR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HR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HR" sz="1200" i="1">
                                  <a:latin typeface="Cambria Math" panose="02040503050406030204" pitchFamily="18" charset="0"/>
                                </a:rPr>
                                <m:t>h𝑎𝑝𝑙𝑜</m:t>
                              </m:r>
                            </m:sub>
                            <m:sup>
                              <m:r>
                                <a:rPr lang="en-HR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HR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HR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hr-HR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HR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H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4A22F06-B2DC-1614-7EBD-5D4CDB6F0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77" y="5777792"/>
                <a:ext cx="2323762" cy="53546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617A97-C077-D264-E267-57305B622B10}"/>
                  </a:ext>
                </a:extLst>
              </p:cNvPr>
              <p:cNvSpPr txBox="1"/>
              <p:nvPr/>
            </p:nvSpPr>
            <p:spPr>
              <a:xfrm>
                <a:off x="5523234" y="5791025"/>
                <a:ext cx="1961842" cy="5271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HR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HR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HR" sz="1200" i="1">
                              <a:latin typeface="Cambria Math" panose="02040503050406030204" pitchFamily="18" charset="0"/>
                            </a:rPr>
                            <m:t>𝑎𝑚𝑖𝑛𝑜</m:t>
                          </m:r>
                        </m:sub>
                        <m:sup>
                          <m:r>
                            <a:rPr lang="en-HR" sz="12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HR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HR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HR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HR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HR" sz="1200" i="1">
                                  <a:latin typeface="Cambria Math" panose="02040503050406030204" pitchFamily="18" charset="0"/>
                                </a:rPr>
                                <m:t>𝑎𝑚𝑖𝑛𝑜</m:t>
                              </m:r>
                            </m:sub>
                            <m:sup>
                              <m:r>
                                <a:rPr lang="en-HR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Sup>
                            <m:sSubSupPr>
                              <m:ctrlPr>
                                <a:rPr lang="en-HR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HR" sz="12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hr-HR" sz="1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HR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H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3617A97-C077-D264-E267-57305B622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234" y="5791025"/>
                <a:ext cx="1961842" cy="5271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FCA0B5B-D1B3-614E-7088-1348E601640E}"/>
              </a:ext>
            </a:extLst>
          </p:cNvPr>
          <p:cNvSpPr txBox="1"/>
          <p:nvPr/>
        </p:nvSpPr>
        <p:spPr>
          <a:xfrm>
            <a:off x="6817670" y="3509253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baseline="3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0.42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BFF69A-9469-0899-7894-3BC2BE24270F}"/>
              </a:ext>
            </a:extLst>
          </p:cNvPr>
          <p:cNvSpPr txBox="1"/>
          <p:nvPr/>
        </p:nvSpPr>
        <p:spPr>
          <a:xfrm>
            <a:off x="6866280" y="4490225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baseline="3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0.11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39B8DB-7FB4-7B1F-468A-2FFE7D14FBDB}"/>
              </a:ext>
            </a:extLst>
          </p:cNvPr>
          <p:cNvSpPr txBox="1"/>
          <p:nvPr/>
        </p:nvSpPr>
        <p:spPr>
          <a:xfrm>
            <a:off x="6795935" y="4674781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0.06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5FE9BD-C679-6D8F-207B-C4275B63D38A}"/>
              </a:ext>
            </a:extLst>
          </p:cNvPr>
          <p:cNvSpPr txBox="1"/>
          <p:nvPr/>
        </p:nvSpPr>
        <p:spPr>
          <a:xfrm>
            <a:off x="6838510" y="5242408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400" baseline="3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0.32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80D15D-D2E7-4CE0-9CB9-8C129CE63E99}"/>
              </a:ext>
            </a:extLst>
          </p:cNvPr>
          <p:cNvSpPr txBox="1"/>
          <p:nvPr/>
        </p:nvSpPr>
        <p:spPr>
          <a:xfrm>
            <a:off x="6852862" y="4283392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aseline="3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0.10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CB562E-BCEF-A117-3441-F30221D04AE2}"/>
              </a:ext>
            </a:extLst>
          </p:cNvPr>
          <p:cNvSpPr txBox="1"/>
          <p:nvPr/>
        </p:nvSpPr>
        <p:spPr>
          <a:xfrm>
            <a:off x="3963923" y="353141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400" baseline="3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0.43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6F0C37-DBD7-2E15-4656-BCABEE77425E}"/>
              </a:ext>
            </a:extLst>
          </p:cNvPr>
          <p:cNvSpPr txBox="1"/>
          <p:nvPr/>
        </p:nvSpPr>
        <p:spPr>
          <a:xfrm>
            <a:off x="4003999" y="4265781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sz="1400" baseline="3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baseline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0.12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C24297-F3D0-95B7-8C9D-4CBD159146CD}"/>
              </a:ext>
            </a:extLst>
          </p:cNvPr>
          <p:cNvSpPr txBox="1"/>
          <p:nvPr/>
        </p:nvSpPr>
        <p:spPr>
          <a:xfrm>
            <a:off x="4025139" y="4520892"/>
            <a:ext cx="771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400" baseline="3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0.11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0846175-3FD1-9289-E6B8-42E4CFD8A5F9}"/>
              </a:ext>
            </a:extLst>
          </p:cNvPr>
          <p:cNvSpPr txBox="1"/>
          <p:nvPr/>
        </p:nvSpPr>
        <p:spPr>
          <a:xfrm>
            <a:off x="3948344" y="4759068"/>
            <a:ext cx="848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baseline="30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0.06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B52CCC-760D-70DB-603E-632530A5DA3C}"/>
              </a:ext>
            </a:extLst>
          </p:cNvPr>
          <p:cNvSpPr txBox="1"/>
          <p:nvPr/>
        </p:nvSpPr>
        <p:spPr>
          <a:xfrm>
            <a:off x="3999070" y="5248093"/>
            <a:ext cx="7986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400" baseline="30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0.28</a:t>
            </a: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62C51ED3-AF97-6EC8-3D46-76DDF758D52A}"/>
              </a:ext>
            </a:extLst>
          </p:cNvPr>
          <p:cNvGraphicFramePr>
            <a:graphicFrameLocks/>
          </p:cNvGraphicFramePr>
          <p:nvPr/>
        </p:nvGraphicFramePr>
        <p:xfrm>
          <a:off x="4590511" y="3121507"/>
          <a:ext cx="2457235" cy="26695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844095E-0EFC-FDC5-FF39-90A4E35A1F7C}"/>
              </a:ext>
            </a:extLst>
          </p:cNvPr>
          <p:cNvGraphicFramePr>
            <a:graphicFrameLocks noGrp="1"/>
          </p:cNvGraphicFramePr>
          <p:nvPr/>
        </p:nvGraphicFramePr>
        <p:xfrm>
          <a:off x="8088000" y="2105954"/>
          <a:ext cx="4104000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">
                  <a:extLst>
                    <a:ext uri="{9D8B030D-6E8A-4147-A177-3AD203B41FA5}">
                      <a16:colId xmlns:a16="http://schemas.microsoft.com/office/drawing/2014/main" val="3435639788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1682449588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362955347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163538559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4145384226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4272605180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906677730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453728927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3481556054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1477438259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A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D04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AA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A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80914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A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Ala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D04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5E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69321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Leu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A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8B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Ala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D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Ile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A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386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Leu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A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Ala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Thr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D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Ile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A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</a:t>
                      </a:r>
                      <a:endParaRPr kumimoji="0" lang="en-GB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834503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4B040FC-EDD0-A127-EB3F-26A62F86E2FE}"/>
              </a:ext>
            </a:extLst>
          </p:cNvPr>
          <p:cNvGraphicFramePr>
            <a:graphicFrameLocks noGrp="1"/>
          </p:cNvGraphicFramePr>
          <p:nvPr/>
        </p:nvGraphicFramePr>
        <p:xfrm>
          <a:off x="8079841" y="775926"/>
          <a:ext cx="4104000" cy="93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00">
                  <a:extLst>
                    <a:ext uri="{9D8B030D-6E8A-4147-A177-3AD203B41FA5}">
                      <a16:colId xmlns:a16="http://schemas.microsoft.com/office/drawing/2014/main" val="3435639788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1682449588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362955347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163538559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4145384226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4272605180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906677730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2453728927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3481556054"/>
                    </a:ext>
                  </a:extLst>
                </a:gridCol>
                <a:gridCol w="410400">
                  <a:extLst>
                    <a:ext uri="{9D8B030D-6E8A-4147-A177-3AD203B41FA5}">
                      <a16:colId xmlns:a16="http://schemas.microsoft.com/office/drawing/2014/main" val="1477438259"/>
                    </a:ext>
                  </a:extLst>
                </a:gridCol>
              </a:tblGrid>
              <a:tr h="234000">
                <a:tc>
                  <a:txBody>
                    <a:bodyPr/>
                    <a:lstStyle/>
                    <a:p>
                      <a:r>
                        <a:rPr lang="en-GB" sz="8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GB" sz="800" b="1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AF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GB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GB" sz="8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GB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GB" sz="800" dirty="0">
                          <a:solidFill>
                            <a:srgbClr val="13501B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GB" sz="800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GB" sz="8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D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AA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GB" sz="8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GB" sz="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8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GB" sz="8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  <a:r>
                        <a:rPr lang="en-GB" sz="800" dirty="0">
                          <a:solidFill>
                            <a:schemeClr val="accent3">
                              <a:lumMod val="7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AA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80914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A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CCC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3501B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D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25EA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69321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A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CCC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8B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3501B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D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A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9838601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9A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CCC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1D3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3501B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B79C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FA1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D04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AA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</a:t>
                      </a:r>
                      <a:r>
                        <a:rPr kumimoji="0" lang="en-GB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88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834503"/>
                  </a:ext>
                </a:extLst>
              </a:tr>
            </a:tbl>
          </a:graphicData>
        </a:graphic>
      </p:graphicFrame>
      <p:sp>
        <p:nvSpPr>
          <p:cNvPr id="25" name="Right Arrow 35">
            <a:extLst>
              <a:ext uri="{FF2B5EF4-FFF2-40B4-BE49-F238E27FC236}">
                <a16:creationId xmlns:a16="http://schemas.microsoft.com/office/drawing/2014/main" id="{C00D9DA6-9833-C7C4-147B-1D04403DC986}"/>
              </a:ext>
            </a:extLst>
          </p:cNvPr>
          <p:cNvSpPr/>
          <p:nvPr/>
        </p:nvSpPr>
        <p:spPr>
          <a:xfrm>
            <a:off x="3321996" y="2894875"/>
            <a:ext cx="344707" cy="169514"/>
          </a:xfrm>
          <a:prstGeom prst="rightArrow">
            <a:avLst/>
          </a:prstGeom>
          <a:solidFill>
            <a:srgbClr val="D4AF37"/>
          </a:solidFill>
          <a:ln>
            <a:solidFill>
              <a:srgbClr val="D4A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ight Arrow 35">
            <a:extLst>
              <a:ext uri="{FF2B5EF4-FFF2-40B4-BE49-F238E27FC236}">
                <a16:creationId xmlns:a16="http://schemas.microsoft.com/office/drawing/2014/main" id="{08DECF0C-3E75-696C-D6C0-E04418F58121}"/>
              </a:ext>
            </a:extLst>
          </p:cNvPr>
          <p:cNvSpPr/>
          <p:nvPr/>
        </p:nvSpPr>
        <p:spPr>
          <a:xfrm>
            <a:off x="7691838" y="2883694"/>
            <a:ext cx="344707" cy="169514"/>
          </a:xfrm>
          <a:prstGeom prst="rightArrow">
            <a:avLst/>
          </a:prstGeom>
          <a:solidFill>
            <a:srgbClr val="D4AF37"/>
          </a:solidFill>
          <a:ln>
            <a:solidFill>
              <a:srgbClr val="D4A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ight Arrow 35">
            <a:extLst>
              <a:ext uri="{FF2B5EF4-FFF2-40B4-BE49-F238E27FC236}">
                <a16:creationId xmlns:a16="http://schemas.microsoft.com/office/drawing/2014/main" id="{F27D7E8F-7114-5419-C9A6-FFBEBD934B7F}"/>
              </a:ext>
            </a:extLst>
          </p:cNvPr>
          <p:cNvSpPr/>
          <p:nvPr/>
        </p:nvSpPr>
        <p:spPr>
          <a:xfrm>
            <a:off x="98452" y="6098429"/>
            <a:ext cx="344707" cy="169514"/>
          </a:xfrm>
          <a:prstGeom prst="rightArrow">
            <a:avLst/>
          </a:prstGeom>
          <a:solidFill>
            <a:srgbClr val="D4AF37"/>
          </a:solidFill>
          <a:ln>
            <a:solidFill>
              <a:srgbClr val="D4A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ight Arrow 35">
            <a:extLst>
              <a:ext uri="{FF2B5EF4-FFF2-40B4-BE49-F238E27FC236}">
                <a16:creationId xmlns:a16="http://schemas.microsoft.com/office/drawing/2014/main" id="{55DB4F52-0FDC-57C8-787B-201428D25BD1}"/>
              </a:ext>
            </a:extLst>
          </p:cNvPr>
          <p:cNvSpPr/>
          <p:nvPr/>
        </p:nvSpPr>
        <p:spPr>
          <a:xfrm>
            <a:off x="7743648" y="6122151"/>
            <a:ext cx="344707" cy="169514"/>
          </a:xfrm>
          <a:prstGeom prst="rightArrow">
            <a:avLst/>
          </a:prstGeom>
          <a:solidFill>
            <a:srgbClr val="D4AF37"/>
          </a:solidFill>
          <a:ln>
            <a:solidFill>
              <a:srgbClr val="D4AF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1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CCBFA4-B6E0-685E-C49D-3EC09E128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D5E839A-8D42-F464-5C68-23551529BE3B}"/>
              </a:ext>
            </a:extLst>
          </p:cNvPr>
          <p:cNvSpPr txBox="1"/>
          <p:nvPr/>
        </p:nvSpPr>
        <p:spPr>
          <a:xfrm>
            <a:off x="280179" y="5817783"/>
            <a:ext cx="7426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https://www.sciencedirect.com/science/article/pii/S0022030224012219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CF46A-B782-CB16-6237-7285EE6AF3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563" t="14833" r="11125" b="25500"/>
          <a:stretch>
            <a:fillRect/>
          </a:stretch>
        </p:blipFill>
        <p:spPr>
          <a:xfrm>
            <a:off x="280179" y="738787"/>
            <a:ext cx="7878393" cy="50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20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968F0-3E0F-6D15-B604-FC8E968D7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7">
            <a:extLst>
              <a:ext uri="{FF2B5EF4-FFF2-40B4-BE49-F238E27FC236}">
                <a16:creationId xmlns:a16="http://schemas.microsoft.com/office/drawing/2014/main" id="{C0C07CA4-F194-7067-BDDD-E519AED78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17" name="Rectangle 28">
            <a:extLst>
              <a:ext uri="{FF2B5EF4-FFF2-40B4-BE49-F238E27FC236}">
                <a16:creationId xmlns:a16="http://schemas.microsoft.com/office/drawing/2014/main" id="{8DF9028B-9AB8-1EB7-D547-943E99DC0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104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22" name="Rectangle 33">
            <a:extLst>
              <a:ext uri="{FF2B5EF4-FFF2-40B4-BE49-F238E27FC236}">
                <a16:creationId xmlns:a16="http://schemas.microsoft.com/office/drawing/2014/main" id="{600351D8-BBC9-2B7B-42F9-B0B48ADE2E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3627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endParaRPr kumimoji="0" lang="en-GB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4">
            <a:extLst>
              <a:ext uri="{FF2B5EF4-FFF2-40B4-BE49-F238E27FC236}">
                <a16:creationId xmlns:a16="http://schemas.microsoft.com/office/drawing/2014/main" id="{66D7483E-F5BC-E915-8FE7-2B39B5DFB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7429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31" name="Rectangle 49">
            <a:extLst>
              <a:ext uri="{FF2B5EF4-FFF2-40B4-BE49-F238E27FC236}">
                <a16:creationId xmlns:a16="http://schemas.microsoft.com/office/drawing/2014/main" id="{2A817B5A-E8CE-992B-41D5-06AA1D8D6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18ADD-558E-CDEC-20A9-C8B0379A1732}"/>
              </a:ext>
            </a:extLst>
          </p:cNvPr>
          <p:cNvSpPr txBox="1"/>
          <p:nvPr/>
        </p:nvSpPr>
        <p:spPr>
          <a:xfrm>
            <a:off x="2010119" y="1188820"/>
            <a:ext cx="18798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51068D7-938B-664E-97F1-9CF414C13846}"/>
              </a:ext>
            </a:extLst>
          </p:cNvPr>
          <p:cNvGrpSpPr/>
          <p:nvPr/>
        </p:nvGrpSpPr>
        <p:grpSpPr>
          <a:xfrm>
            <a:off x="98232" y="1806712"/>
            <a:ext cx="5147000" cy="2222441"/>
            <a:chOff x="7583253" y="4307423"/>
            <a:chExt cx="4456347" cy="171298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778E07-77E8-9A33-7AC4-1BA9697EF9A7}"/>
                </a:ext>
              </a:extLst>
            </p:cNvPr>
            <p:cNvGrpSpPr/>
            <p:nvPr/>
          </p:nvGrpSpPr>
          <p:grpSpPr>
            <a:xfrm>
              <a:off x="7583253" y="4307423"/>
              <a:ext cx="4456347" cy="1712989"/>
              <a:chOff x="7583253" y="4307423"/>
              <a:chExt cx="4456347" cy="1712989"/>
            </a:xfrm>
          </p:grpSpPr>
          <p:pic>
            <p:nvPicPr>
              <p:cNvPr id="12" name="Picture 6" descr="ngs - What is deep sequencing? - Bioinformatics Stack Exchange">
                <a:extLst>
                  <a:ext uri="{FF2B5EF4-FFF2-40B4-BE49-F238E27FC236}">
                    <a16:creationId xmlns:a16="http://schemas.microsoft.com/office/drawing/2014/main" id="{44D1FFD3-54BB-B89D-A177-8DC2C5FCAE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3253" y="4307423"/>
                <a:ext cx="4456347" cy="1712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9">
                <a:extLst>
                  <a:ext uri="{FF2B5EF4-FFF2-40B4-BE49-F238E27FC236}">
                    <a16:creationId xmlns:a16="http://schemas.microsoft.com/office/drawing/2014/main" id="{71A2EEE1-6E1F-2FB3-A426-D92902745C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8" t="20052" r="64650" b="77427"/>
              <a:stretch>
                <a:fillRect/>
              </a:stretch>
            </p:blipFill>
            <p:spPr bwMode="auto">
              <a:xfrm>
                <a:off x="8143335" y="5827594"/>
                <a:ext cx="3838457" cy="1928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9">
                <a:extLst>
                  <a:ext uri="{FF2B5EF4-FFF2-40B4-BE49-F238E27FC236}">
                    <a16:creationId xmlns:a16="http://schemas.microsoft.com/office/drawing/2014/main" id="{EF8361F5-5940-2478-C91B-46527331B5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79" t="20299" r="76188" b="77639"/>
              <a:stretch>
                <a:fillRect/>
              </a:stretch>
            </p:blipFill>
            <p:spPr bwMode="auto">
              <a:xfrm>
                <a:off x="8334700" y="5474638"/>
                <a:ext cx="590552" cy="14708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9">
                <a:extLst>
                  <a:ext uri="{FF2B5EF4-FFF2-40B4-BE49-F238E27FC236}">
                    <a16:creationId xmlns:a16="http://schemas.microsoft.com/office/drawing/2014/main" id="{45A981E5-5144-3046-12DB-543D12CF29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06" t="19889" r="74821" b="77502"/>
              <a:stretch>
                <a:fillRect/>
              </a:stretch>
            </p:blipFill>
            <p:spPr bwMode="auto">
              <a:xfrm>
                <a:off x="8653952" y="5268765"/>
                <a:ext cx="584640" cy="1733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62B97A-00F1-55CE-09E7-AD67C8F51C2D}"/>
                </a:ext>
              </a:extLst>
            </p:cNvPr>
            <p:cNvSpPr/>
            <p:nvPr/>
          </p:nvSpPr>
          <p:spPr>
            <a:xfrm rot="5400000">
              <a:off x="8176681" y="5442681"/>
              <a:ext cx="211190" cy="104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D2E41-D2E4-7681-6CB5-B72EBB1B5F98}"/>
                </a:ext>
              </a:extLst>
            </p:cNvPr>
            <p:cNvSpPr/>
            <p:nvPr/>
          </p:nvSpPr>
          <p:spPr>
            <a:xfrm rot="5400000">
              <a:off x="8492087" y="5284120"/>
              <a:ext cx="211190" cy="104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E8973AC-E6AE-E271-3752-2CF57CA8FFDA}"/>
              </a:ext>
            </a:extLst>
          </p:cNvPr>
          <p:cNvSpPr txBox="1"/>
          <p:nvPr/>
        </p:nvSpPr>
        <p:spPr>
          <a:xfrm>
            <a:off x="5777334" y="1176015"/>
            <a:ext cx="65573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Genotypes (SNP chip 50K or 100K or 777K)</a:t>
            </a:r>
            <a:endParaRPr lang="en-HR" sz="2400" b="1" dirty="0">
              <a:solidFill>
                <a:srgbClr val="7F7F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2" descr="7212 GC urgent graphics COW 1">
            <a:extLst>
              <a:ext uri="{FF2B5EF4-FFF2-40B4-BE49-F238E27FC236}">
                <a16:creationId xmlns:a16="http://schemas.microsoft.com/office/drawing/2014/main" id="{B27C6656-0E8E-4570-465C-7191360E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21" y="1604773"/>
            <a:ext cx="3558978" cy="223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72D2A70-C171-EB92-091A-B9E34F565C62}"/>
              </a:ext>
            </a:extLst>
          </p:cNvPr>
          <p:cNvSpPr txBox="1"/>
          <p:nvPr/>
        </p:nvSpPr>
        <p:spPr>
          <a:xfrm>
            <a:off x="1493018" y="3880608"/>
            <a:ext cx="3312384" cy="664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GB" sz="2200" b="1" noProof="0" dirty="0">
                <a:solidFill>
                  <a:srgbClr val="7F7F7F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3,000,000,000 bp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364B26-FD4D-C1CF-6FD0-BFBBC42C62A4}"/>
              </a:ext>
            </a:extLst>
          </p:cNvPr>
          <p:cNvSpPr txBox="1"/>
          <p:nvPr/>
        </p:nvSpPr>
        <p:spPr>
          <a:xfrm>
            <a:off x="7143160" y="3880607"/>
            <a:ext cx="4746345" cy="664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en-GB" sz="2200" b="1" noProof="0" dirty="0">
                <a:solidFill>
                  <a:srgbClr val="7F7F7F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50,000 or 100,000 or 777,777 SNPs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97C2EA-7523-D5A4-8F6F-286AA7601044}"/>
              </a:ext>
            </a:extLst>
          </p:cNvPr>
          <p:cNvSpPr txBox="1"/>
          <p:nvPr/>
        </p:nvSpPr>
        <p:spPr>
          <a:xfrm>
            <a:off x="0" y="4646575"/>
            <a:ext cx="5147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b="1" dirty="0">
                <a:solidFill>
                  <a:srgbClr val="7F7F7F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- NGS-  </a:t>
            </a:r>
          </a:p>
          <a:p>
            <a:pPr lvl="0" algn="ctr"/>
            <a:r>
              <a:rPr lang="en-GB" b="1" dirty="0">
                <a:solidFill>
                  <a:srgbClr val="7F7F7F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Next generation sequencing</a:t>
            </a:r>
          </a:p>
          <a:p>
            <a:pPr lvl="0" algn="ctr"/>
            <a:r>
              <a:rPr lang="en-GB" b="1" noProof="0" dirty="0">
                <a:solidFill>
                  <a:srgbClr val="7F7F7F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Massively parallel sequencing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0CDE3C-21E0-5A96-79C0-A920BDACA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288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Sequencing → genotyping technology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40BB268-96F7-50A2-A2EE-0703602AC16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573329" y="3427489"/>
            <a:ext cx="461662" cy="5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↓</a:t>
            </a:r>
            <a:endParaRPr kumimoji="0" lang="hr-HR" sz="32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EAB7DD-B041-3898-60F3-834CBACD32D9}"/>
              </a:ext>
            </a:extLst>
          </p:cNvPr>
          <p:cNvSpPr txBox="1">
            <a:spLocks noChangeArrowheads="1"/>
          </p:cNvSpPr>
          <p:nvPr/>
        </p:nvSpPr>
        <p:spPr bwMode="auto">
          <a:xfrm rot="10800000">
            <a:off x="9285501" y="4433013"/>
            <a:ext cx="461662" cy="57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+mn-lt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+mn-lt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1383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5955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0527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509963" indent="-339725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472C4"/>
              </a:buClr>
              <a:buSzPct val="65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↓</a:t>
            </a:r>
            <a:endParaRPr kumimoji="0" lang="hr-HR" sz="20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C10F89-736C-23C6-FA68-3CAD29AAF360}"/>
              </a:ext>
            </a:extLst>
          </p:cNvPr>
          <p:cNvSpPr txBox="1"/>
          <p:nvPr/>
        </p:nvSpPr>
        <p:spPr>
          <a:xfrm>
            <a:off x="6994246" y="4965424"/>
            <a:ext cx="45825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GB" b="1" dirty="0">
                <a:solidFill>
                  <a:srgbClr val="7F7F7F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“cheaper, more routinely used in livestock selection”</a:t>
            </a:r>
            <a:endParaRPr lang="en-GB" b="1" noProof="0" dirty="0">
              <a:solidFill>
                <a:srgbClr val="7F7F7F"/>
              </a:solidFill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795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58772A1-0255-1694-0A9E-8205E85A4D95}"/>
              </a:ext>
            </a:extLst>
          </p:cNvPr>
          <p:cNvSpPr txBox="1"/>
          <p:nvPr/>
        </p:nvSpPr>
        <p:spPr>
          <a:xfrm rot="20713726">
            <a:off x="9197969" y="5630475"/>
            <a:ext cx="1523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chocib Script Latin Pro" panose="020F05020202040302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Summer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26DABF-412C-6C7E-1E13-83B8CD8AFE02}"/>
              </a:ext>
            </a:extLst>
          </p:cNvPr>
          <p:cNvSpPr txBox="1"/>
          <p:nvPr/>
        </p:nvSpPr>
        <p:spPr>
          <a:xfrm rot="20713726">
            <a:off x="6628457" y="6161590"/>
            <a:ext cx="627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44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chocib Script Latin Pro" panose="020F05020202040302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School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F8E4C-64C4-024F-3EE8-55237FFFE3C4}"/>
              </a:ext>
            </a:extLst>
          </p:cNvPr>
          <p:cNvSpPr txBox="1"/>
          <p:nvPr/>
        </p:nvSpPr>
        <p:spPr>
          <a:xfrm>
            <a:off x="10315497" y="5442211"/>
            <a:ext cx="20116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Bioinformatics approaches in animal </a:t>
            </a:r>
            <a:r>
              <a:rPr lang="hr-HR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GB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breeding</a:t>
            </a:r>
            <a:endParaRPr lang="hr-HR" sz="2000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01904-0F32-C424-9B35-22CDF578F987}"/>
              </a:ext>
            </a:extLst>
          </p:cNvPr>
          <p:cNvSpPr txBox="1"/>
          <p:nvPr/>
        </p:nvSpPr>
        <p:spPr>
          <a:xfrm>
            <a:off x="110368" y="749354"/>
            <a:ext cx="4017880" cy="412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Department of Animal Science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5FF441-3D01-0CCC-AD3B-AE208C79C8E0}"/>
              </a:ext>
            </a:extLst>
          </p:cNvPr>
          <p:cNvSpPr txBox="1"/>
          <p:nvPr/>
        </p:nvSpPr>
        <p:spPr>
          <a:xfrm>
            <a:off x="110368" y="1345123"/>
            <a:ext cx="6266268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Undergraduate Study (BS) – Animal Science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 genetics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Biometrics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Basics of domestic animal breeding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of animal genome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9A9CB-5708-9E15-DAA3-DCCE3BDBCFD9}"/>
              </a:ext>
            </a:extLst>
          </p:cNvPr>
          <p:cNvSpPr txBox="1"/>
          <p:nvPr/>
        </p:nvSpPr>
        <p:spPr>
          <a:xfrm>
            <a:off x="110369" y="3121022"/>
            <a:ext cx="670348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Graduate Study (MS) – Animal Breeding and Genetics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 Breeding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Biometrics and animal research planning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Conservation genetics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Genome Analysis Using Bioinformatics Tools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Molecular genetics of animals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genetics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genetics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Variability of Y chromosome and </a:t>
            </a:r>
            <a:r>
              <a:rPr lang="en-GB" dirty="0" err="1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mtDNA</a:t>
            </a:r>
            <a:endParaRPr lang="en-GB" b="1" i="0" u="none" strike="noStrike" dirty="0">
              <a:solidFill>
                <a:srgbClr val="7F7F7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5BFFA-E60E-F616-7CCB-B0FD4A2A0467}"/>
              </a:ext>
            </a:extLst>
          </p:cNvPr>
          <p:cNvSpPr txBox="1"/>
          <p:nvPr/>
        </p:nvSpPr>
        <p:spPr>
          <a:xfrm>
            <a:off x="7184177" y="3121022"/>
            <a:ext cx="55507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Specialist Study – Animal Sciences</a:t>
            </a:r>
          </a:p>
          <a:p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Animal breeding and selection plans</a:t>
            </a:r>
          </a:p>
          <a:p>
            <a:r>
              <a:rPr lang="en-GB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Basics of genetics </a:t>
            </a:r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animal husbandry</a:t>
            </a:r>
            <a:endParaRPr lang="en-GB" i="0" u="none" strike="noStrike" dirty="0">
              <a:solidFill>
                <a:srgbClr val="7F7F7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2358A-B14C-FE1A-A917-03E76EAD7C8C}"/>
              </a:ext>
            </a:extLst>
          </p:cNvPr>
          <p:cNvSpPr txBox="1"/>
          <p:nvPr/>
        </p:nvSpPr>
        <p:spPr>
          <a:xfrm>
            <a:off x="6494228" y="4694292"/>
            <a:ext cx="4741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001F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for conservation genetics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E3312-D77D-0FB8-63E8-87E342C38CCB}"/>
              </a:ext>
            </a:extLst>
          </p:cNvPr>
          <p:cNvSpPr txBox="1"/>
          <p:nvPr/>
        </p:nvSpPr>
        <p:spPr>
          <a:xfrm>
            <a:off x="6494228" y="5072105"/>
            <a:ext cx="39295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4868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Archaeogenetic laboratory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B08170-8A13-CEEA-B45F-F004D55D6E02}"/>
              </a:ext>
            </a:extLst>
          </p:cNvPr>
          <p:cNvSpPr txBox="1"/>
          <p:nvPr/>
        </p:nvSpPr>
        <p:spPr>
          <a:xfrm>
            <a:off x="7188523" y="1385785"/>
            <a:ext cx="654939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Doctoral Study – Agricultural Sciences</a:t>
            </a:r>
          </a:p>
          <a:p>
            <a:pPr algn="l"/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Archaeogenetics</a:t>
            </a:r>
          </a:p>
          <a:p>
            <a:pPr>
              <a:defRPr/>
            </a:pPr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 data analysis</a:t>
            </a:r>
          </a:p>
          <a:p>
            <a:pPr lvl="0">
              <a:defRPr/>
            </a:pPr>
            <a:r>
              <a:rPr lang="en-GB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Population and quantitative genetics in animals</a:t>
            </a:r>
          </a:p>
        </p:txBody>
      </p:sp>
    </p:spTree>
    <p:extLst>
      <p:ext uri="{BB962C8B-B14F-4D97-AF65-F5344CB8AC3E}">
        <p14:creationId xmlns:p14="http://schemas.microsoft.com/office/powerpoint/2010/main" val="1028624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02052F-DB7E-4D54-9DE0-5B049F251ECF}"/>
              </a:ext>
            </a:extLst>
          </p:cNvPr>
          <p:cNvSpPr txBox="1">
            <a:spLocks/>
          </p:cNvSpPr>
          <p:nvPr/>
        </p:nvSpPr>
        <p:spPr>
          <a:xfrm>
            <a:off x="133350" y="1032156"/>
            <a:ext cx="11925300" cy="4191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2400" dirty="0"/>
              <a:t>To increase the use of </a:t>
            </a:r>
            <a:r>
              <a:rPr lang="en-GB" sz="2400" b="1" dirty="0"/>
              <a:t>mitogenome</a:t>
            </a:r>
            <a:r>
              <a:rPr lang="en-GB" sz="2400" dirty="0"/>
              <a:t> information in </a:t>
            </a:r>
            <a:r>
              <a:rPr lang="en-GB" sz="2400" b="1" dirty="0"/>
              <a:t>animal breeding and genetics:</a:t>
            </a:r>
          </a:p>
          <a:p>
            <a:pPr marL="0" indent="0">
              <a:buNone/>
              <a:defRPr/>
            </a:pPr>
            <a:endParaRPr lang="en-GB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7AB6E-169E-0E76-52E9-D0D46D592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288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sr-Latn-RS"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aim of this study</a:t>
            </a:r>
            <a:endParaRPr lang="en-US" altLang="sr-Latn-R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118" descr="Neogen Europe Ltd - International Milling Directory">
            <a:extLst>
              <a:ext uri="{FF2B5EF4-FFF2-40B4-BE49-F238E27FC236}">
                <a16:creationId xmlns:a16="http://schemas.microsoft.com/office/drawing/2014/main" id="{A39376B7-7D66-DB1C-2359-740FCFAD5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5822976"/>
            <a:ext cx="2019300" cy="71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2675BA-D5F7-5A3D-36CE-79558CD2BFC4}"/>
              </a:ext>
            </a:extLst>
          </p:cNvPr>
          <p:cNvSpPr txBox="1"/>
          <p:nvPr/>
        </p:nvSpPr>
        <p:spPr>
          <a:xfrm>
            <a:off x="1446089" y="1941818"/>
            <a:ext cx="1003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NGS mitogenome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sequence study → 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GGP mitogenome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SNPs study</a:t>
            </a:r>
          </a:p>
        </p:txBody>
      </p:sp>
      <p:sp>
        <p:nvSpPr>
          <p:cNvPr id="3" name="Bent Up Arrow 2">
            <a:extLst>
              <a:ext uri="{FF2B5EF4-FFF2-40B4-BE49-F238E27FC236}">
                <a16:creationId xmlns:a16="http://schemas.microsoft.com/office/drawing/2014/main" id="{8C2D460F-48FF-722C-8E21-B10326E745F7}"/>
              </a:ext>
            </a:extLst>
          </p:cNvPr>
          <p:cNvSpPr/>
          <p:nvPr/>
        </p:nvSpPr>
        <p:spPr>
          <a:xfrm rot="5400000">
            <a:off x="916313" y="1912897"/>
            <a:ext cx="461664" cy="39712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E5FCE-0D17-B233-AA5F-BB18D67303EA}"/>
              </a:ext>
            </a:extLst>
          </p:cNvPr>
          <p:cNvSpPr txBox="1"/>
          <p:nvPr/>
        </p:nvSpPr>
        <p:spPr>
          <a:xfrm>
            <a:off x="2152156" y="2895894"/>
            <a:ext cx="103124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GB" sz="2400" b="1" kern="120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select and verify of 331 </a:t>
            </a:r>
            <a:r>
              <a:rPr lang="en-GB" sz="2400" kern="120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mitochondrial SNPs for the </a:t>
            </a:r>
            <a:r>
              <a:rPr lang="en-GB" sz="2400" b="1" kern="120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GB" sz="2400" kern="120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kern="120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NEOGEN GGP Bovine 100K SNP Chip</a:t>
            </a:r>
            <a:endParaRPr lang="en-HR" sz="2400" dirty="0">
              <a:solidFill>
                <a:schemeClr val="tx2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D9D4E8-5DBE-78A5-8A64-C1F1E4BD756E}"/>
              </a:ext>
            </a:extLst>
          </p:cNvPr>
          <p:cNvSpPr txBox="1"/>
          <p:nvPr/>
        </p:nvSpPr>
        <p:spPr>
          <a:xfrm>
            <a:off x="3009900" y="4174769"/>
            <a:ext cx="617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develop </a:t>
            </a:r>
            <a:r>
              <a:rPr lang="en-GB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pipeline </a:t>
            </a: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practical analysis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04886-AC92-CBD2-D83C-5BDFCE50B168}"/>
              </a:ext>
            </a:extLst>
          </p:cNvPr>
          <p:cNvSpPr txBox="1"/>
          <p:nvPr/>
        </p:nvSpPr>
        <p:spPr>
          <a:xfrm>
            <a:off x="3901828" y="5084312"/>
            <a:ext cx="6172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version of </a:t>
            </a:r>
            <a:r>
              <a:rPr lang="en-US" altLang="en-US" sz="2400" b="1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MaGelLAn</a:t>
            </a:r>
            <a:r>
              <a:rPr lang="en-US" altLang="en-US" sz="24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v2.0</a:t>
            </a:r>
            <a:r>
              <a:rPr lang="en-US" altLang="en-US" sz="24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software</a:t>
            </a:r>
            <a:endParaRPr lang="en-GB" sz="2400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defTabSz="914377">
              <a:buNone/>
              <a:defRPr/>
            </a:pPr>
            <a:r>
              <a:rPr lang="en-GB" sz="1800" dirty="0">
                <a:solidFill>
                  <a:srgbClr val="6C6C6C">
                    <a:lumMod val="75000"/>
                  </a:srgbClr>
                </a:solidFill>
              </a:rPr>
              <a:t> </a:t>
            </a:r>
          </a:p>
        </p:txBody>
      </p:sp>
      <p:sp>
        <p:nvSpPr>
          <p:cNvPr id="16" name="Bent Up Arrow 15">
            <a:extLst>
              <a:ext uri="{FF2B5EF4-FFF2-40B4-BE49-F238E27FC236}">
                <a16:creationId xmlns:a16="http://schemas.microsoft.com/office/drawing/2014/main" id="{04001A2D-91C4-A6FF-F3DB-05F69D6C8ADF}"/>
              </a:ext>
            </a:extLst>
          </p:cNvPr>
          <p:cNvSpPr/>
          <p:nvPr/>
        </p:nvSpPr>
        <p:spPr>
          <a:xfrm rot="5400000">
            <a:off x="1688085" y="2881999"/>
            <a:ext cx="461664" cy="39712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7" name="Bent Up Arrow 16">
            <a:extLst>
              <a:ext uri="{FF2B5EF4-FFF2-40B4-BE49-F238E27FC236}">
                <a16:creationId xmlns:a16="http://schemas.microsoft.com/office/drawing/2014/main" id="{9946F4F4-6DD1-74CB-D5D7-32E03A88F14B}"/>
              </a:ext>
            </a:extLst>
          </p:cNvPr>
          <p:cNvSpPr/>
          <p:nvPr/>
        </p:nvSpPr>
        <p:spPr>
          <a:xfrm rot="5400000">
            <a:off x="2580507" y="4103847"/>
            <a:ext cx="461664" cy="39712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8" name="Bent Up Arrow 17">
            <a:extLst>
              <a:ext uri="{FF2B5EF4-FFF2-40B4-BE49-F238E27FC236}">
                <a16:creationId xmlns:a16="http://schemas.microsoft.com/office/drawing/2014/main" id="{D69CBFBA-C91C-17D3-C8DE-E582FC45139D}"/>
              </a:ext>
            </a:extLst>
          </p:cNvPr>
          <p:cNvSpPr/>
          <p:nvPr/>
        </p:nvSpPr>
        <p:spPr>
          <a:xfrm rot="5400000">
            <a:off x="3463651" y="5024251"/>
            <a:ext cx="461664" cy="39712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239910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87AB6E-169E-0E76-52E9-D0D46D592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288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B635548-013F-17F1-E554-AB12D36E2A1E}"/>
              </a:ext>
            </a:extLst>
          </p:cNvPr>
          <p:cNvSpPr txBox="1">
            <a:spLocks/>
          </p:cNvSpPr>
          <p:nvPr/>
        </p:nvSpPr>
        <p:spPr>
          <a:xfrm>
            <a:off x="310926" y="3019995"/>
            <a:ext cx="9383185" cy="374673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GB" altLang="en-US" dirty="0">
                <a:solidFill>
                  <a:srgbClr val="515151"/>
                </a:solidFill>
              </a:rPr>
              <a:t>Diversity &amp; Domestication</a:t>
            </a:r>
          </a:p>
          <a:p>
            <a:pPr>
              <a:lnSpc>
                <a:spcPct val="150000"/>
              </a:lnSpc>
              <a:defRPr/>
            </a:pPr>
            <a:r>
              <a:rPr lang="en-GB" altLang="en-US" dirty="0">
                <a:solidFill>
                  <a:srgbClr val="515151"/>
                </a:solidFill>
              </a:rPr>
              <a:t>Pedigree verification &amp; imputation – Magellan 1.0</a:t>
            </a:r>
          </a:p>
          <a:p>
            <a:pPr>
              <a:lnSpc>
                <a:spcPct val="150000"/>
              </a:lnSpc>
              <a:defRPr/>
            </a:pPr>
            <a:r>
              <a:rPr lang="en-GB" altLang="en-US" dirty="0">
                <a:solidFill>
                  <a:srgbClr val="515151"/>
                </a:solidFill>
              </a:rPr>
              <a:t>Impact on the milk production</a:t>
            </a:r>
          </a:p>
          <a:p>
            <a:pPr>
              <a:lnSpc>
                <a:spcPct val="150000"/>
              </a:lnSpc>
              <a:defRPr/>
            </a:pPr>
            <a:r>
              <a:rPr lang="en-GB" altLang="en-US" dirty="0">
                <a:solidFill>
                  <a:srgbClr val="515151"/>
                </a:solidFill>
              </a:rPr>
              <a:t>Identification of detrimental mutations</a:t>
            </a:r>
          </a:p>
          <a:p>
            <a:pPr>
              <a:lnSpc>
                <a:spcPct val="150000"/>
              </a:lnSpc>
              <a:defRPr/>
            </a:pPr>
            <a:r>
              <a:rPr lang="en-GB" altLang="en-US" dirty="0">
                <a:solidFill>
                  <a:srgbClr val="515151"/>
                </a:solidFill>
              </a:rPr>
              <a:t>Presence of selection</a:t>
            </a:r>
          </a:p>
          <a:p>
            <a:pPr marL="0" indent="0">
              <a:buNone/>
              <a:defRPr/>
            </a:pPr>
            <a:endParaRPr lang="en-GB" altLang="en-US" sz="2000" dirty="0">
              <a:solidFill>
                <a:srgbClr val="515151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F1CDD9B-EE01-C312-9CA0-69C1DFD357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4815" y="815169"/>
            <a:ext cx="938318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2800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"Utilisation of the </a:t>
            </a:r>
            <a:r>
              <a:rPr lang="en-GB" altLang="en-US" sz="2800" b="1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whole mitogenome </a:t>
            </a:r>
            <a:r>
              <a:rPr lang="en-GB" altLang="en-US" sz="2800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in cattle </a:t>
            </a:r>
            <a:r>
              <a:rPr lang="en-GB" altLang="en-US" sz="2800" b="1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breeding</a:t>
            </a:r>
            <a:r>
              <a:rPr lang="en-GB" altLang="en-US" sz="2800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 and </a:t>
            </a:r>
            <a:r>
              <a:rPr lang="en-GB" altLang="en-US" sz="2800" b="1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conservation</a:t>
            </a:r>
            <a:r>
              <a:rPr lang="en-GB" altLang="en-US" sz="2800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 genetics“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43A8C4-56FA-BC62-9603-71B98755EB87}"/>
              </a:ext>
            </a:extLst>
          </p:cNvPr>
          <p:cNvSpPr txBox="1"/>
          <p:nvPr/>
        </p:nvSpPr>
        <p:spPr>
          <a:xfrm>
            <a:off x="3270307" y="2163803"/>
            <a:ext cx="6172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altLang="en-US" sz="2400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MitoTAUROmics</a:t>
            </a:r>
            <a:r>
              <a:rPr lang="hr-HR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1.7.</a:t>
            </a:r>
            <a:r>
              <a:rPr lang="en-US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hr-HR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14.</a:t>
            </a:r>
            <a:r>
              <a:rPr lang="en-US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sr-Latn-R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r-HR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hr-HR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hr-HR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</a:t>
            </a:r>
            <a:r>
              <a:rPr lang="hr-HR" altLang="en-US" sz="2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en-HR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BA90335B-890A-505D-7A3A-B07AF5BA6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873" y="2168606"/>
            <a:ext cx="13319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9802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EF5DA3-51ED-67CB-9DF2-4997EFD52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288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hr-HR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US" altLang="sr-Latn-R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ACFDC4F-D6CA-F4B7-B301-A6C267FA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111" y="2431905"/>
            <a:ext cx="6812089" cy="381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53E5D96-2B8A-D535-7D25-378BECAFF94F}"/>
              </a:ext>
            </a:extLst>
          </p:cNvPr>
          <p:cNvGrpSpPr/>
          <p:nvPr/>
        </p:nvGrpSpPr>
        <p:grpSpPr>
          <a:xfrm>
            <a:off x="2890566" y="641284"/>
            <a:ext cx="5631134" cy="1643490"/>
            <a:chOff x="150359" y="822931"/>
            <a:chExt cx="5787034" cy="1714287"/>
          </a:xfrm>
        </p:grpSpPr>
        <p:pic>
          <p:nvPicPr>
            <p:cNvPr id="6" name="Picture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535C84F5-B069-116F-98F6-300B29386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" t="40632"/>
            <a:stretch/>
          </p:blipFill>
          <p:spPr>
            <a:xfrm>
              <a:off x="150359" y="822931"/>
              <a:ext cx="5787034" cy="1714287"/>
            </a:xfrm>
            <a:prstGeom prst="rect">
              <a:avLst/>
            </a:prstGeom>
          </p:spPr>
        </p:pic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8D9EB3BE-BFB0-24DA-F215-A4204788BD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7029" y="1371992"/>
              <a:ext cx="2043430" cy="393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F5D4181-A16F-9D8B-0BE0-3CBD5975A2BE}"/>
              </a:ext>
            </a:extLst>
          </p:cNvPr>
          <p:cNvSpPr txBox="1">
            <a:spLocks/>
          </p:cNvSpPr>
          <p:nvPr/>
        </p:nvSpPr>
        <p:spPr>
          <a:xfrm>
            <a:off x="2052657" y="6353173"/>
            <a:ext cx="8086686" cy="4666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sz="2400" dirty="0">
                <a:solidFill>
                  <a:srgbClr val="323F50"/>
                </a:solidFill>
              </a:rPr>
              <a:t>1068 (</a:t>
            </a:r>
            <a:r>
              <a:rPr lang="en-GB" sz="2400" dirty="0">
                <a:solidFill>
                  <a:srgbClr val="0070C0"/>
                </a:solidFill>
              </a:rPr>
              <a:t>741</a:t>
            </a:r>
            <a:r>
              <a:rPr lang="en-GB" sz="2400" dirty="0">
                <a:solidFill>
                  <a:srgbClr val="323F50"/>
                </a:solidFill>
              </a:rPr>
              <a:t>) mitogenome sequences, &gt; 150 (</a:t>
            </a:r>
            <a:r>
              <a:rPr lang="en-GB" sz="2400" dirty="0">
                <a:solidFill>
                  <a:srgbClr val="0070C0"/>
                </a:solidFill>
              </a:rPr>
              <a:t>92</a:t>
            </a:r>
            <a:r>
              <a:rPr lang="en-GB" sz="2400" dirty="0">
                <a:solidFill>
                  <a:srgbClr val="323F50"/>
                </a:solidFill>
              </a:rPr>
              <a:t>) breeds</a:t>
            </a:r>
            <a:endParaRPr lang="en-GB" dirty="0">
              <a:solidFill>
                <a:srgbClr val="323F50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F07494D-F16A-B727-F895-9641E6B45A13}"/>
              </a:ext>
            </a:extLst>
          </p:cNvPr>
          <p:cNvSpPr txBox="1">
            <a:spLocks/>
          </p:cNvSpPr>
          <p:nvPr/>
        </p:nvSpPr>
        <p:spPr>
          <a:xfrm>
            <a:off x="0" y="7327943"/>
            <a:ext cx="13744588" cy="5847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/>
              <a:t> </a:t>
            </a:r>
            <a:r>
              <a:rPr lang="en-GB" sz="2400" b="1" dirty="0"/>
              <a:t>newly expanded </a:t>
            </a:r>
            <a:r>
              <a:rPr lang="en-GB" sz="2400" dirty="0"/>
              <a:t>set of </a:t>
            </a:r>
            <a:r>
              <a:rPr lang="en-GB" sz="2400" b="1" dirty="0"/>
              <a:t>1068 mitogenome </a:t>
            </a:r>
            <a:r>
              <a:rPr lang="en-GB" sz="2400" dirty="0"/>
              <a:t>sequences and </a:t>
            </a:r>
            <a:r>
              <a:rPr lang="en-GB" sz="2400" b="1" dirty="0"/>
              <a:t>over  150 breeds</a:t>
            </a:r>
            <a:endParaRPr lang="en-GB" dirty="0"/>
          </a:p>
          <a:p>
            <a:pPr marL="0" indent="0" defTabSz="914377">
              <a:buNone/>
              <a:defRPr/>
            </a:pPr>
            <a:r>
              <a:rPr lang="en-GB" dirty="0">
                <a:solidFill>
                  <a:srgbClr val="6C6C6C">
                    <a:lumMod val="75000"/>
                  </a:srgbClr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306098-F772-D2AF-30B0-FC5854811934}"/>
              </a:ext>
            </a:extLst>
          </p:cNvPr>
          <p:cNvSpPr txBox="1"/>
          <p:nvPr/>
        </p:nvSpPr>
        <p:spPr>
          <a:xfrm>
            <a:off x="12700" y="6958611"/>
            <a:ext cx="110107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since publication, already includes a newly expanded set of 1068 sequences and over 150 breeds</a:t>
            </a:r>
          </a:p>
        </p:txBody>
      </p:sp>
    </p:spTree>
    <p:extLst>
      <p:ext uri="{BB962C8B-B14F-4D97-AF65-F5344CB8AC3E}">
        <p14:creationId xmlns:p14="http://schemas.microsoft.com/office/powerpoint/2010/main" val="4209497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7EF5DA3-51ED-67CB-9DF2-4997EFD52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288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SNP preselection material and methods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9670B64-8CFB-4558-33A1-FF12BCE1EEF6}"/>
              </a:ext>
            </a:extLst>
          </p:cNvPr>
          <p:cNvSpPr txBox="1">
            <a:spLocks/>
          </p:cNvSpPr>
          <p:nvPr/>
        </p:nvSpPr>
        <p:spPr>
          <a:xfrm>
            <a:off x="6607041" y="2248109"/>
            <a:ext cx="6985935" cy="3693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altLang="en-US" sz="2000" b="1" dirty="0">
                <a:cs typeface="Calibri" panose="020F0502020204030204" pitchFamily="34" charset="0"/>
              </a:rPr>
              <a:t>mitogenome SNPs - </a:t>
            </a:r>
            <a:r>
              <a:rPr lang="en-GB" altLang="en-US" sz="2000" dirty="0">
                <a:cs typeface="Calibri" panose="020F0502020204030204" pitchFamily="34" charset="0"/>
              </a:rPr>
              <a:t>pairwise SNP </a:t>
            </a:r>
            <a:r>
              <a:rPr lang="en-GB" altLang="en-US" sz="2000" b="1" dirty="0">
                <a:cs typeface="Calibri" panose="020F0502020204030204" pitchFamily="34" charset="0"/>
              </a:rPr>
              <a:t>F</a:t>
            </a:r>
            <a:r>
              <a:rPr lang="en-GB" altLang="en-US" sz="2000" b="1" baseline="-25000" dirty="0">
                <a:cs typeface="Calibri" panose="020F0502020204030204" pitchFamily="34" charset="0"/>
              </a:rPr>
              <a:t>ST </a:t>
            </a:r>
            <a:r>
              <a:rPr lang="en-GB" altLang="en-US" sz="2000" b="1" dirty="0">
                <a:cs typeface="Calibri" panose="020F0502020204030204" pitchFamily="34" charset="0"/>
              </a:rPr>
              <a:t>=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F9BD6E-D8A5-80E9-FF6D-4B86EF726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" y="794788"/>
            <a:ext cx="6121400" cy="54703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90EBA9-9B34-E0D1-BFCA-AA0D43BB7003}"/>
              </a:ext>
            </a:extLst>
          </p:cNvPr>
          <p:cNvSpPr txBox="1"/>
          <p:nvPr/>
        </p:nvSpPr>
        <p:spPr>
          <a:xfrm>
            <a:off x="260596" y="6315970"/>
            <a:ext cx="612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Bonfiglio et al. 2012 </a:t>
            </a:r>
            <a:r>
              <a:rPr lang="it-IT" i="1" dirty="0"/>
              <a:t>PLoS ONE</a:t>
            </a:r>
            <a:endParaRPr lang="en-GB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9DA47A-8158-AE5B-01B4-A28B51234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041" y="2723462"/>
            <a:ext cx="5365922" cy="266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77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02052F-DB7E-4D54-9DE0-5B049F251ECF}"/>
              </a:ext>
            </a:extLst>
          </p:cNvPr>
          <p:cNvSpPr txBox="1">
            <a:spLocks/>
          </p:cNvSpPr>
          <p:nvPr/>
        </p:nvSpPr>
        <p:spPr>
          <a:xfrm>
            <a:off x="527382" y="1116033"/>
            <a:ext cx="10756900" cy="197886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defTabSz="914377">
              <a:defRPr/>
            </a:pPr>
            <a:r>
              <a:rPr lang="en-GB" dirty="0">
                <a:solidFill>
                  <a:srgbClr val="6C6C6C">
                    <a:lumMod val="75000"/>
                  </a:srgbClr>
                </a:solidFill>
              </a:rPr>
              <a:t>SNP selection included </a:t>
            </a:r>
            <a:r>
              <a:rPr lang="en-GB" b="1" dirty="0">
                <a:solidFill>
                  <a:srgbClr val="6C6C6C">
                    <a:lumMod val="75000"/>
                  </a:srgbClr>
                </a:solidFill>
              </a:rPr>
              <a:t>331 SNPs: </a:t>
            </a:r>
          </a:p>
          <a:p>
            <a:pPr marL="0" indent="0" defTabSz="914377">
              <a:buNone/>
              <a:defRPr/>
            </a:pP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	</a:t>
            </a:r>
            <a:r>
              <a:rPr lang="en-GB" sz="2400" dirty="0" err="1">
                <a:solidFill>
                  <a:srgbClr val="6C6C6C">
                    <a:lumMod val="75000"/>
                  </a:srgbClr>
                </a:solidFill>
              </a:rPr>
              <a:t>i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) </a:t>
            </a:r>
            <a:r>
              <a:rPr lang="en-GB" sz="2400" b="1" dirty="0">
                <a:solidFill>
                  <a:srgbClr val="6C6C6C">
                    <a:lumMod val="75000"/>
                  </a:srgbClr>
                </a:solidFill>
              </a:rPr>
              <a:t>289 SNPs 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for haplogroup classification (T</a:t>
            </a:r>
            <a:r>
              <a:rPr lang="en-GB" sz="2400" baseline="-25000" dirty="0">
                <a:solidFill>
                  <a:srgbClr val="6C6C6C">
                    <a:lumMod val="75000"/>
                  </a:srgbClr>
                </a:solidFill>
              </a:rPr>
              <a:t>1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, T</a:t>
            </a:r>
            <a:r>
              <a:rPr lang="en-GB" sz="2400" baseline="-25000" dirty="0">
                <a:solidFill>
                  <a:srgbClr val="6C6C6C">
                    <a:lumMod val="75000"/>
                  </a:srgbClr>
                </a:solidFill>
              </a:rPr>
              <a:t>2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, T</a:t>
            </a:r>
            <a:r>
              <a:rPr lang="en-GB" sz="2400" baseline="-25000" dirty="0">
                <a:solidFill>
                  <a:srgbClr val="6C6C6C">
                    <a:lumMod val="75000"/>
                  </a:srgbClr>
                </a:solidFill>
              </a:rPr>
              <a:t>3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, T</a:t>
            </a:r>
            <a:r>
              <a:rPr lang="en-GB" sz="2400" baseline="-25000" dirty="0">
                <a:solidFill>
                  <a:srgbClr val="6C6C6C">
                    <a:lumMod val="75000"/>
                  </a:srgbClr>
                </a:solidFill>
              </a:rPr>
              <a:t>4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, T</a:t>
            </a:r>
            <a:r>
              <a:rPr lang="en-GB" sz="2400" baseline="-25000" dirty="0">
                <a:solidFill>
                  <a:srgbClr val="6C6C6C">
                    <a:lumMod val="75000"/>
                  </a:srgbClr>
                </a:solidFill>
              </a:rPr>
              <a:t>5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, P, Q, R, I)</a:t>
            </a:r>
          </a:p>
          <a:p>
            <a:pPr marL="0" indent="0" defTabSz="914377">
              <a:buNone/>
              <a:defRPr/>
            </a:pP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	ii) </a:t>
            </a:r>
            <a:r>
              <a:rPr lang="en-GB" sz="2400" b="1" dirty="0">
                <a:solidFill>
                  <a:srgbClr val="6C6C6C">
                    <a:lumMod val="75000"/>
                  </a:srgbClr>
                </a:solidFill>
              </a:rPr>
              <a:t>10 SNPs 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for LHON</a:t>
            </a:r>
            <a:r>
              <a:rPr lang="en-GB" sz="2400" baseline="30000" dirty="0">
                <a:solidFill>
                  <a:srgbClr val="6C6C6C">
                    <a:lumMod val="75000"/>
                  </a:srgbClr>
                </a:solidFill>
              </a:rPr>
              <a:t>1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 disease </a:t>
            </a:r>
          </a:p>
          <a:p>
            <a:pPr marL="0" indent="0" defTabSz="914377">
              <a:buNone/>
              <a:defRPr/>
            </a:pP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	iii) </a:t>
            </a:r>
            <a:r>
              <a:rPr lang="en-GB" sz="2400" b="1" dirty="0">
                <a:solidFill>
                  <a:srgbClr val="6C6C6C">
                    <a:lumMod val="75000"/>
                  </a:srgbClr>
                </a:solidFill>
              </a:rPr>
              <a:t>32 SNPs 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for MELAS</a:t>
            </a:r>
            <a:r>
              <a:rPr lang="en-GB" sz="2400" baseline="30000" dirty="0">
                <a:solidFill>
                  <a:srgbClr val="6C6C6C">
                    <a:lumMod val="75000"/>
                  </a:srgbClr>
                </a:solidFill>
              </a:rPr>
              <a:t>2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 disease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20B62-BC64-4178-9731-8A974428E719}"/>
              </a:ext>
            </a:extLst>
          </p:cNvPr>
          <p:cNvSpPr txBox="1"/>
          <p:nvPr/>
        </p:nvSpPr>
        <p:spPr>
          <a:xfrm>
            <a:off x="117075" y="5854237"/>
            <a:ext cx="99940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 </a:t>
            </a:r>
            <a:r>
              <a:rPr lang="en-GB" sz="2400" baseline="30000" dirty="0">
                <a:solidFill>
                  <a:srgbClr val="515151"/>
                </a:solidFill>
              </a:rPr>
              <a:t>1</a:t>
            </a:r>
            <a:r>
              <a:rPr lang="en-GB" sz="2400" dirty="0">
                <a:solidFill>
                  <a:srgbClr val="515151"/>
                </a:solidFill>
              </a:rPr>
              <a:t>Leber Hereditary Optic Neuropathy</a:t>
            </a:r>
          </a:p>
          <a:p>
            <a:r>
              <a:rPr lang="en-GB" sz="2400" dirty="0">
                <a:solidFill>
                  <a:srgbClr val="515151"/>
                </a:solidFill>
              </a:rPr>
              <a:t> </a:t>
            </a:r>
            <a:r>
              <a:rPr lang="en-GB" sz="2400" baseline="30000" dirty="0">
                <a:solidFill>
                  <a:srgbClr val="515151"/>
                </a:solidFill>
              </a:rPr>
              <a:t>2</a:t>
            </a:r>
            <a:r>
              <a:rPr lang="en-GB" sz="2400" dirty="0">
                <a:solidFill>
                  <a:srgbClr val="515151"/>
                </a:solidFill>
              </a:rPr>
              <a:t>Mitochondrial Encephalopathy, Lactic Acidosis, and Stroke-like episodes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F3A343-E690-EBEF-A379-EAA7623C8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SNP selection n=331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17288E-AA1C-F581-CDBD-405022126E49}"/>
              </a:ext>
            </a:extLst>
          </p:cNvPr>
          <p:cNvSpPr txBox="1"/>
          <p:nvPr/>
        </p:nvSpPr>
        <p:spPr>
          <a:xfrm>
            <a:off x="4660900" y="3506895"/>
            <a:ext cx="78485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377">
              <a:buNone/>
              <a:defRPr/>
            </a:pPr>
            <a:r>
              <a:rPr lang="en-GB" sz="2000" dirty="0">
                <a:solidFill>
                  <a:srgbClr val="6C6C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detailed haplogroup classification within the T3 haplogroup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B64EA6-E0B7-057D-9644-1E96CF3C2BFB}"/>
              </a:ext>
            </a:extLst>
          </p:cNvPr>
          <p:cNvCxnSpPr>
            <a:cxnSpLocks/>
          </p:cNvCxnSpPr>
          <p:nvPr/>
        </p:nvCxnSpPr>
        <p:spPr>
          <a:xfrm>
            <a:off x="8250116" y="2133601"/>
            <a:ext cx="0" cy="1295399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CD486A-E25E-FB01-34E9-63920FBAE472}"/>
              </a:ext>
            </a:extLst>
          </p:cNvPr>
          <p:cNvCxnSpPr>
            <a:cxnSpLocks/>
          </p:cNvCxnSpPr>
          <p:nvPr/>
        </p:nvCxnSpPr>
        <p:spPr>
          <a:xfrm>
            <a:off x="8218365" y="4637733"/>
            <a:ext cx="733667" cy="0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4">
            <a:extLst>
              <a:ext uri="{FF2B5EF4-FFF2-40B4-BE49-F238E27FC236}">
                <a16:creationId xmlns:a16="http://schemas.microsoft.com/office/drawing/2014/main" id="{E743C42D-82E2-AC51-0FAD-CACEED92A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7" t="46219" r="70663" b="45268"/>
          <a:stretch>
            <a:fillRect/>
          </a:stretch>
        </p:blipFill>
        <p:spPr bwMode="auto">
          <a:xfrm>
            <a:off x="7432306" y="4151959"/>
            <a:ext cx="7048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03BCEBB0-2F39-230B-1056-CC7447B0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241" y="4098777"/>
            <a:ext cx="107791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F7835-91DE-DE91-27AB-05E5A89CB42A}"/>
              </a:ext>
            </a:extLst>
          </p:cNvPr>
          <p:cNvSpPr txBox="1"/>
          <p:nvPr/>
        </p:nvSpPr>
        <p:spPr>
          <a:xfrm>
            <a:off x="7194880" y="5221589"/>
            <a:ext cx="4089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377">
              <a:buNone/>
              <a:defRPr/>
            </a:pPr>
            <a:r>
              <a:rPr lang="en-GB" sz="2000" dirty="0">
                <a:solidFill>
                  <a:srgbClr val="6C6C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Quantitative trait variation</a:t>
            </a:r>
          </a:p>
        </p:txBody>
      </p:sp>
    </p:spTree>
    <p:extLst>
      <p:ext uri="{BB962C8B-B14F-4D97-AF65-F5344CB8AC3E}">
        <p14:creationId xmlns:p14="http://schemas.microsoft.com/office/powerpoint/2010/main" val="3368606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51AA8-FD3A-71E2-08CD-E1789B334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F98EE8-CA65-9793-A898-1A6364424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SNP selection n= 331 → 317 → 310 </a:t>
            </a:r>
          </a:p>
        </p:txBody>
      </p:sp>
      <p:pic>
        <p:nvPicPr>
          <p:cNvPr id="2" name="Picture 1" descr="A circular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4D197407-B077-1641-E010-8BB5FDB4F8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59" t="-2669" r="-1661" b="-1877"/>
          <a:stretch/>
        </p:blipFill>
        <p:spPr>
          <a:xfrm>
            <a:off x="3059632" y="911660"/>
            <a:ext cx="5646296" cy="5233975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DD78E1-1C06-A6EF-FC34-AF6F25EB2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888" y="6145635"/>
            <a:ext cx="10015636" cy="64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73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A337AE30-ED50-4B76-9AA4-37363CC73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4509" y="19394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14A1C2-1D77-DF91-DEC5-B2DA3D0E23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endParaRPr lang="en-US" altLang="sr-Latn-R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B3BF946-9088-FE19-E428-4AFE6A5D10DA}"/>
              </a:ext>
            </a:extLst>
          </p:cNvPr>
          <p:cNvSpPr/>
          <p:nvPr/>
        </p:nvSpPr>
        <p:spPr>
          <a:xfrm rot="2034968">
            <a:off x="8841502" y="4564031"/>
            <a:ext cx="428422" cy="23082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R">
              <a:ln w="57150">
                <a:solidFill>
                  <a:schemeClr val="tx1"/>
                </a:solidFill>
              </a:ln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E367D-1DE5-8184-D003-9A20A5F456E3}"/>
              </a:ext>
            </a:extLst>
          </p:cNvPr>
          <p:cNvSpPr txBox="1"/>
          <p:nvPr/>
        </p:nvSpPr>
        <p:spPr>
          <a:xfrm>
            <a:off x="9373012" y="5775322"/>
            <a:ext cx="26683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377">
              <a:buNone/>
              <a:defRPr/>
            </a:pPr>
            <a:r>
              <a:rPr lang="en-GB" sz="2400" b="1" dirty="0">
                <a:solidFill>
                  <a:srgbClr val="6C6C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Magellan v2.0 !!!</a:t>
            </a:r>
          </a:p>
        </p:txBody>
      </p:sp>
      <p:sp>
        <p:nvSpPr>
          <p:cNvPr id="46" name="Rounded Rectangle 7">
            <a:extLst>
              <a:ext uri="{FF2B5EF4-FFF2-40B4-BE49-F238E27FC236}">
                <a16:creationId xmlns:a16="http://schemas.microsoft.com/office/drawing/2014/main" id="{45DDEB84-4B61-8BEE-CBD0-160D4A639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9784" y="714211"/>
            <a:ext cx="3379783" cy="376615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GGP Bovine 100K SNP Array</a:t>
            </a:r>
            <a:endParaRPr kumimoji="0" lang="hr-HR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Rounded Rectangle 10">
            <a:extLst>
              <a:ext uri="{FF2B5EF4-FFF2-40B4-BE49-F238E27FC236}">
                <a16:creationId xmlns:a16="http://schemas.microsoft.com/office/drawing/2014/main" id="{F12F93E0-628E-E893-4464-CB8B67E410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4359" y="1581297"/>
            <a:ext cx="1654173" cy="352154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Import data</a:t>
            </a:r>
            <a:endParaRPr kumimoji="0" lang="en-GB" altLang="en-HR" sz="3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ounded Rectangle 12">
            <a:extLst>
              <a:ext uri="{FF2B5EF4-FFF2-40B4-BE49-F238E27FC236}">
                <a16:creationId xmlns:a16="http://schemas.microsoft.com/office/drawing/2014/main" id="{F4A8BFB5-79C2-FA69-8113-65C20E223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2826" y="2333259"/>
            <a:ext cx="4497471" cy="856943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Merging with referent mitogenome database and formatting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(.txt .csv .ped .map .fasta</a:t>
            </a:r>
            <a:r>
              <a:rPr lang="hr-HR" altLang="en-HR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  <a:endParaRPr kumimoji="0" lang="hr-HR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ounded Rectangle 14">
            <a:extLst>
              <a:ext uri="{FF2B5EF4-FFF2-40B4-BE49-F238E27FC236}">
                <a16:creationId xmlns:a16="http://schemas.microsoft.com/office/drawing/2014/main" id="{001FC10E-32CE-0238-888A-FD748FCF8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78" y="3732074"/>
            <a:ext cx="1623059" cy="541337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Haplogroup classification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ounded Rectangle 16">
            <a:extLst>
              <a:ext uri="{FF2B5EF4-FFF2-40B4-BE49-F238E27FC236}">
                <a16:creationId xmlns:a16="http://schemas.microsoft.com/office/drawing/2014/main" id="{1F876777-A0B0-E4F9-EDC2-DAD72C340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11" y="4168148"/>
            <a:ext cx="1490670" cy="501648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PopART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ounded Rectangle 21">
            <a:extLst>
              <a:ext uri="{FF2B5EF4-FFF2-40B4-BE49-F238E27FC236}">
                <a16:creationId xmlns:a16="http://schemas.microsoft.com/office/drawing/2014/main" id="{761AE784-4DB4-649F-0F6F-4B1E9F282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884" y="3732073"/>
            <a:ext cx="1623055" cy="541337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Pedigree verification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ounded Rectangle 22">
            <a:extLst>
              <a:ext uri="{FF2B5EF4-FFF2-40B4-BE49-F238E27FC236}">
                <a16:creationId xmlns:a16="http://schemas.microsoft.com/office/drawing/2014/main" id="{AB402200-6065-4F91-F9CD-612FAA4059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428" y="3431384"/>
            <a:ext cx="1588637" cy="19474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Magellan 1.0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ounded Rectangle 23">
            <a:extLst>
              <a:ext uri="{FF2B5EF4-FFF2-40B4-BE49-F238E27FC236}">
                <a16:creationId xmlns:a16="http://schemas.microsoft.com/office/drawing/2014/main" id="{C9C23E73-FF34-96BC-F18C-CAAA8A80A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645" y="3731246"/>
            <a:ext cx="2332371" cy="514842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 Imputation - quantitative studies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Rounded Rectangle 31">
            <a:extLst>
              <a:ext uri="{FF2B5EF4-FFF2-40B4-BE49-F238E27FC236}">
                <a16:creationId xmlns:a16="http://schemas.microsoft.com/office/drawing/2014/main" id="{AE43964C-37FE-2E03-CE41-4597A9812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5722" y="3731246"/>
            <a:ext cx="2208238" cy="514842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Deleterious mutation detection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Rounded Rectangle 37">
            <a:extLst>
              <a:ext uri="{FF2B5EF4-FFF2-40B4-BE49-F238E27FC236}">
                <a16:creationId xmlns:a16="http://schemas.microsoft.com/office/drawing/2014/main" id="{E4F48121-12B8-7CD5-414E-B6C42BF4E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982" y="5065481"/>
            <a:ext cx="1644046" cy="316231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6.2. Haplotype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ounded Rectangle 38">
            <a:extLst>
              <a:ext uri="{FF2B5EF4-FFF2-40B4-BE49-F238E27FC236}">
                <a16:creationId xmlns:a16="http://schemas.microsoft.com/office/drawing/2014/main" id="{CE7778FC-B993-E8EC-E19E-BC8642F1C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206" y="4482762"/>
            <a:ext cx="1526227" cy="316231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6.1. Pedigree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Rounded Rectangle 39">
            <a:extLst>
              <a:ext uri="{FF2B5EF4-FFF2-40B4-BE49-F238E27FC236}">
                <a16:creationId xmlns:a16="http://schemas.microsoft.com/office/drawing/2014/main" id="{774D1DD8-2823-B3E3-5B7E-0989965CC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78" y="4596086"/>
            <a:ext cx="1753427" cy="316231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4.1. MJ network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Rounded Rectangle 40">
            <a:extLst>
              <a:ext uri="{FF2B5EF4-FFF2-40B4-BE49-F238E27FC236}">
                <a16:creationId xmlns:a16="http://schemas.microsoft.com/office/drawing/2014/main" id="{93319F5E-3A05-FD03-EA46-BB0D85B8A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656" y="5293980"/>
            <a:ext cx="1948692" cy="501651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4.2. Specific SNP classification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ounded Rectangle 41">
            <a:extLst>
              <a:ext uri="{FF2B5EF4-FFF2-40B4-BE49-F238E27FC236}">
                <a16:creationId xmlns:a16="http://schemas.microsoft.com/office/drawing/2014/main" id="{E51BC57D-A98E-7EBD-B0AA-BBAAC6C84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755" y="6137881"/>
            <a:ext cx="6145656" cy="321541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 Standard mitogenome classification and phylogenetics 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" name="Rounded Rectangle 42">
            <a:extLst>
              <a:ext uri="{FF2B5EF4-FFF2-40B4-BE49-F238E27FC236}">
                <a16:creationId xmlns:a16="http://schemas.microsoft.com/office/drawing/2014/main" id="{30248754-FE30-8B1C-2D3A-DA3534CAC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1157" y="5714696"/>
            <a:ext cx="2789247" cy="31362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MitoToolPy, BEAST ….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6" name="Rounded Rectangle 67">
            <a:extLst>
              <a:ext uri="{FF2B5EF4-FFF2-40B4-BE49-F238E27FC236}">
                <a16:creationId xmlns:a16="http://schemas.microsoft.com/office/drawing/2014/main" id="{4B769F35-1B93-60A8-8828-EAEF700AF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162" y="1120269"/>
            <a:ext cx="1470025" cy="407989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R Tidyverse</a:t>
            </a:r>
            <a:endParaRPr kumimoji="0" lang="en-GB" altLang="en-HR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8" name="Rounded Rectangle 74">
            <a:extLst>
              <a:ext uri="{FF2B5EF4-FFF2-40B4-BE49-F238E27FC236}">
                <a16:creationId xmlns:a16="http://schemas.microsoft.com/office/drawing/2014/main" id="{17F262BF-2F66-ED99-666B-32E2B0F01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0596" y="4876329"/>
            <a:ext cx="1764122" cy="474943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R Tidyverse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9" name="AutoShape 62">
            <a:extLst>
              <a:ext uri="{FF2B5EF4-FFF2-40B4-BE49-F238E27FC236}">
                <a16:creationId xmlns:a16="http://schemas.microsoft.com/office/drawing/2014/main" id="{5476739A-12E0-D095-736B-AD2425225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3356" y="3731245"/>
            <a:ext cx="2099312" cy="517083"/>
          </a:xfrm>
          <a:prstGeom prst="roundRect">
            <a:avLst>
              <a:gd name="adj" fmla="val 16667"/>
            </a:avLst>
          </a:prstGeom>
          <a:solidFill>
            <a:srgbClr val="4472C4"/>
          </a:solidFill>
          <a:ln w="12700">
            <a:solidFill>
              <a:srgbClr val="1F3763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Mitogenome and nuclear diversity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Rounded Rectangle 67">
            <a:extLst>
              <a:ext uri="{FF2B5EF4-FFF2-40B4-BE49-F238E27FC236}">
                <a16:creationId xmlns:a16="http://schemas.microsoft.com/office/drawing/2014/main" id="{ABADDAEC-A0C3-E332-1485-393201514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3490" y="1935158"/>
            <a:ext cx="1470025" cy="407989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R Tidyverse</a:t>
            </a:r>
            <a:endParaRPr kumimoji="0" lang="en-GB" altLang="en-HR" sz="3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Down Arrow 93">
            <a:extLst>
              <a:ext uri="{FF2B5EF4-FFF2-40B4-BE49-F238E27FC236}">
                <a16:creationId xmlns:a16="http://schemas.microsoft.com/office/drawing/2014/main" id="{5A3F3C59-3BD8-2023-EA36-E6796B5E8897}"/>
              </a:ext>
            </a:extLst>
          </p:cNvPr>
          <p:cNvSpPr/>
          <p:nvPr/>
        </p:nvSpPr>
        <p:spPr>
          <a:xfrm>
            <a:off x="4731184" y="1982307"/>
            <a:ext cx="84271" cy="2983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95" name="Down Arrow 94">
            <a:extLst>
              <a:ext uri="{FF2B5EF4-FFF2-40B4-BE49-F238E27FC236}">
                <a16:creationId xmlns:a16="http://schemas.microsoft.com/office/drawing/2014/main" id="{4C66FE41-25B5-C1F8-1248-026882DF9D56}"/>
              </a:ext>
            </a:extLst>
          </p:cNvPr>
          <p:cNvSpPr/>
          <p:nvPr/>
        </p:nvSpPr>
        <p:spPr>
          <a:xfrm>
            <a:off x="4731183" y="1174598"/>
            <a:ext cx="84271" cy="2983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96" name="Down Arrow 95">
            <a:extLst>
              <a:ext uri="{FF2B5EF4-FFF2-40B4-BE49-F238E27FC236}">
                <a16:creationId xmlns:a16="http://schemas.microsoft.com/office/drawing/2014/main" id="{B26EF9F9-2997-900F-A4D1-4E01F7B1D1D2}"/>
              </a:ext>
            </a:extLst>
          </p:cNvPr>
          <p:cNvSpPr/>
          <p:nvPr/>
        </p:nvSpPr>
        <p:spPr>
          <a:xfrm>
            <a:off x="4759676" y="3250485"/>
            <a:ext cx="81770" cy="4600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02" name="Down Arrow 101">
            <a:extLst>
              <a:ext uri="{FF2B5EF4-FFF2-40B4-BE49-F238E27FC236}">
                <a16:creationId xmlns:a16="http://schemas.microsoft.com/office/drawing/2014/main" id="{1B3FA281-58B3-1589-3462-98F864F1C07E}"/>
              </a:ext>
            </a:extLst>
          </p:cNvPr>
          <p:cNvSpPr/>
          <p:nvPr/>
        </p:nvSpPr>
        <p:spPr>
          <a:xfrm>
            <a:off x="974540" y="3340115"/>
            <a:ext cx="84271" cy="17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04" name="Down Arrow 103">
            <a:extLst>
              <a:ext uri="{FF2B5EF4-FFF2-40B4-BE49-F238E27FC236}">
                <a16:creationId xmlns:a16="http://schemas.microsoft.com/office/drawing/2014/main" id="{35371AF2-51D3-CA7A-368A-52CD1C13D8B5}"/>
              </a:ext>
            </a:extLst>
          </p:cNvPr>
          <p:cNvSpPr/>
          <p:nvPr/>
        </p:nvSpPr>
        <p:spPr>
          <a:xfrm>
            <a:off x="2646275" y="3367415"/>
            <a:ext cx="84271" cy="17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06" name="Down Arrow 105">
            <a:extLst>
              <a:ext uri="{FF2B5EF4-FFF2-40B4-BE49-F238E27FC236}">
                <a16:creationId xmlns:a16="http://schemas.microsoft.com/office/drawing/2014/main" id="{363AC6D8-D9E5-EACF-AE90-0A71C5697C50}"/>
              </a:ext>
            </a:extLst>
          </p:cNvPr>
          <p:cNvSpPr/>
          <p:nvPr/>
        </p:nvSpPr>
        <p:spPr>
          <a:xfrm>
            <a:off x="7078162" y="3352860"/>
            <a:ext cx="84271" cy="17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11A22B6A-586B-1C34-616C-3F4E1C4123A4}"/>
              </a:ext>
            </a:extLst>
          </p:cNvPr>
          <p:cNvSpPr/>
          <p:nvPr/>
        </p:nvSpPr>
        <p:spPr>
          <a:xfrm>
            <a:off x="9273333" y="3336541"/>
            <a:ext cx="84271" cy="17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08" name="Down Arrow 107">
            <a:extLst>
              <a:ext uri="{FF2B5EF4-FFF2-40B4-BE49-F238E27FC236}">
                <a16:creationId xmlns:a16="http://schemas.microsoft.com/office/drawing/2014/main" id="{3261414E-FEF3-79FC-381F-C089DA06EDA9}"/>
              </a:ext>
            </a:extLst>
          </p:cNvPr>
          <p:cNvSpPr/>
          <p:nvPr/>
        </p:nvSpPr>
        <p:spPr>
          <a:xfrm>
            <a:off x="965681" y="4357114"/>
            <a:ext cx="84271" cy="17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39A13621-1C61-4856-77D3-8D24C004D832}"/>
              </a:ext>
            </a:extLst>
          </p:cNvPr>
          <p:cNvSpPr/>
          <p:nvPr/>
        </p:nvSpPr>
        <p:spPr>
          <a:xfrm>
            <a:off x="4773320" y="4270381"/>
            <a:ext cx="84271" cy="17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10" name="Down Arrow 109">
            <a:extLst>
              <a:ext uri="{FF2B5EF4-FFF2-40B4-BE49-F238E27FC236}">
                <a16:creationId xmlns:a16="http://schemas.microsoft.com/office/drawing/2014/main" id="{20F1F3BC-BED3-0B6D-3220-67B103155D6F}"/>
              </a:ext>
            </a:extLst>
          </p:cNvPr>
          <p:cNvSpPr/>
          <p:nvPr/>
        </p:nvSpPr>
        <p:spPr>
          <a:xfrm>
            <a:off x="988055" y="4988049"/>
            <a:ext cx="84271" cy="17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11" name="Down Arrow 110">
            <a:extLst>
              <a:ext uri="{FF2B5EF4-FFF2-40B4-BE49-F238E27FC236}">
                <a16:creationId xmlns:a16="http://schemas.microsoft.com/office/drawing/2014/main" id="{093D0D4C-50E8-9C50-C417-2616AD45B44B}"/>
              </a:ext>
            </a:extLst>
          </p:cNvPr>
          <p:cNvSpPr/>
          <p:nvPr/>
        </p:nvSpPr>
        <p:spPr>
          <a:xfrm>
            <a:off x="4779305" y="4842941"/>
            <a:ext cx="84271" cy="171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040" name="Bent Up Arrow 1039">
            <a:extLst>
              <a:ext uri="{FF2B5EF4-FFF2-40B4-BE49-F238E27FC236}">
                <a16:creationId xmlns:a16="http://schemas.microsoft.com/office/drawing/2014/main" id="{503E90ED-1E46-FB6E-B285-3DEEF7C900EF}"/>
              </a:ext>
            </a:extLst>
          </p:cNvPr>
          <p:cNvSpPr/>
          <p:nvPr/>
        </p:nvSpPr>
        <p:spPr>
          <a:xfrm rot="5400000">
            <a:off x="2809577" y="4040174"/>
            <a:ext cx="184355" cy="374313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0C8B4D14-0B08-FF77-6809-176F1BA30FBD}"/>
              </a:ext>
            </a:extLst>
          </p:cNvPr>
          <p:cNvSpPr/>
          <p:nvPr/>
        </p:nvSpPr>
        <p:spPr>
          <a:xfrm>
            <a:off x="4777258" y="5416871"/>
            <a:ext cx="80334" cy="65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C877A4D0-1047-41A6-12F8-6BE6E563940D}"/>
              </a:ext>
            </a:extLst>
          </p:cNvPr>
          <p:cNvCxnSpPr>
            <a:cxnSpLocks/>
          </p:cNvCxnSpPr>
          <p:nvPr/>
        </p:nvCxnSpPr>
        <p:spPr>
          <a:xfrm flipV="1">
            <a:off x="1002427" y="3341373"/>
            <a:ext cx="8324192" cy="127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ounded Rectangle 22">
            <a:extLst>
              <a:ext uri="{FF2B5EF4-FFF2-40B4-BE49-F238E27FC236}">
                <a16:creationId xmlns:a16="http://schemas.microsoft.com/office/drawing/2014/main" id="{5E9527C2-AC11-744D-9ADB-6EAA1B199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1561" y="3417589"/>
            <a:ext cx="1588637" cy="194740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H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Magellan 1.0</a:t>
            </a:r>
            <a:endParaRPr kumimoji="0" lang="en-GB" altLang="en-HR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639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02052F-DB7E-4D54-9DE0-5B049F251ECF}"/>
              </a:ext>
            </a:extLst>
          </p:cNvPr>
          <p:cNvSpPr txBox="1">
            <a:spLocks/>
          </p:cNvSpPr>
          <p:nvPr/>
        </p:nvSpPr>
        <p:spPr>
          <a:xfrm>
            <a:off x="1493714" y="6174994"/>
            <a:ext cx="3249735" cy="7008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dirty="0"/>
              <a:t>NGS Sequences</a:t>
            </a:r>
          </a:p>
          <a:p>
            <a:pPr marL="0" indent="0">
              <a:buNone/>
              <a:defRPr/>
            </a:pPr>
            <a:endParaRPr lang="en-GB" b="1" dirty="0"/>
          </a:p>
          <a:p>
            <a:pPr>
              <a:defRPr/>
            </a:pPr>
            <a:endParaRPr lang="en-GB" dirty="0"/>
          </a:p>
          <a:p>
            <a:pPr marL="0" indent="0" defTabSz="914377">
              <a:buNone/>
              <a:defRPr/>
            </a:pPr>
            <a:r>
              <a:rPr lang="en-GB" dirty="0">
                <a:solidFill>
                  <a:srgbClr val="6C6C6C">
                    <a:lumMod val="75000"/>
                  </a:srgbClr>
                </a:solidFill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EF5DA3-51ED-67CB-9DF2-4997EFD52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288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Merging with the referent mitogenome database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D8A2384-9B09-7C31-5C0B-1ABC053548BE}"/>
              </a:ext>
            </a:extLst>
          </p:cNvPr>
          <p:cNvGrpSpPr/>
          <p:nvPr/>
        </p:nvGrpSpPr>
        <p:grpSpPr>
          <a:xfrm>
            <a:off x="145198" y="1497456"/>
            <a:ext cx="7506434" cy="4491116"/>
            <a:chOff x="1509106" y="1690690"/>
            <a:chExt cx="8969737" cy="443048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8BB0164-C9C9-7117-BF76-203191629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25"/>
            <a:stretch/>
          </p:blipFill>
          <p:spPr>
            <a:xfrm>
              <a:off x="1509106" y="1690690"/>
              <a:ext cx="8969737" cy="3757329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ACA8459-A3FA-9818-6288-C715FAD6EB22}"/>
                </a:ext>
              </a:extLst>
            </p:cNvPr>
            <p:cNvGrpSpPr/>
            <p:nvPr/>
          </p:nvGrpSpPr>
          <p:grpSpPr>
            <a:xfrm>
              <a:off x="4158831" y="5516194"/>
              <a:ext cx="4295690" cy="604979"/>
              <a:chOff x="3698240" y="5709920"/>
              <a:chExt cx="5659120" cy="6604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6F0C879-6360-B072-DF58-B06F40FC4D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8240" y="5709920"/>
                <a:ext cx="0" cy="6604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FBCEF2C-CC80-077F-53DE-2480600AE3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84320" y="5709920"/>
                <a:ext cx="0" cy="6604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AF8A62F0-BB64-8A59-8336-59F5E423D4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80560" y="5709920"/>
                <a:ext cx="0" cy="6604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7D0C804-CAC2-C636-922D-8D3D9C4A1F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8880" y="5709920"/>
                <a:ext cx="0" cy="6604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FC2F4B8-149F-5ED0-0758-61317D9125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23760" y="5709920"/>
                <a:ext cx="0" cy="6604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63FC975-03EE-F6CD-589F-D0314F0E34B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57360" y="5709920"/>
                <a:ext cx="0" cy="6604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4BF5C92-6D50-16E7-265C-BD0BCB30B6CD}"/>
              </a:ext>
            </a:extLst>
          </p:cNvPr>
          <p:cNvSpPr txBox="1">
            <a:spLocks/>
          </p:cNvSpPr>
          <p:nvPr/>
        </p:nvSpPr>
        <p:spPr>
          <a:xfrm>
            <a:off x="77665" y="789781"/>
            <a:ext cx="5954835" cy="7008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/>
              <a:t>Checking SNP consistency</a:t>
            </a:r>
          </a:p>
          <a:p>
            <a:pPr marL="0" indent="0">
              <a:buNone/>
              <a:defRPr/>
            </a:pPr>
            <a:endParaRPr lang="en-GB" b="1" dirty="0"/>
          </a:p>
          <a:p>
            <a:pPr>
              <a:defRPr/>
            </a:pPr>
            <a:endParaRPr lang="en-GB" dirty="0"/>
          </a:p>
          <a:p>
            <a:pPr marL="0" indent="0" defTabSz="914377">
              <a:buNone/>
              <a:defRPr/>
            </a:pPr>
            <a:r>
              <a:rPr lang="en-GB" dirty="0">
                <a:solidFill>
                  <a:srgbClr val="6C6C6C">
                    <a:lumMod val="75000"/>
                  </a:srgbClr>
                </a:solidFill>
              </a:rPr>
              <a:t>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5C213A4-60A9-32F4-3F40-2A964EB01F26}"/>
              </a:ext>
            </a:extLst>
          </p:cNvPr>
          <p:cNvSpPr txBox="1">
            <a:spLocks/>
          </p:cNvSpPr>
          <p:nvPr/>
        </p:nvSpPr>
        <p:spPr>
          <a:xfrm>
            <a:off x="5295228" y="6233362"/>
            <a:ext cx="7086559" cy="7008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GB" b="1" dirty="0"/>
              <a:t>NEOGEN GGP Bovine 100K SNP Chip</a:t>
            </a:r>
          </a:p>
          <a:p>
            <a:pPr>
              <a:defRPr/>
            </a:pPr>
            <a:endParaRPr lang="en-GB" dirty="0"/>
          </a:p>
          <a:p>
            <a:pPr marL="0" indent="0" defTabSz="914377">
              <a:buNone/>
              <a:defRPr/>
            </a:pPr>
            <a:r>
              <a:rPr lang="en-GB" dirty="0">
                <a:solidFill>
                  <a:srgbClr val="6C6C6C">
                    <a:lumMod val="75000"/>
                  </a:srgbClr>
                </a:solidFill>
              </a:rPr>
              <a:t>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426420E-7571-80A5-91AB-B6F1E7334340}"/>
              </a:ext>
            </a:extLst>
          </p:cNvPr>
          <p:cNvSpPr txBox="1">
            <a:spLocks/>
          </p:cNvSpPr>
          <p:nvPr/>
        </p:nvSpPr>
        <p:spPr>
          <a:xfrm>
            <a:off x="141165" y="6995362"/>
            <a:ext cx="11074400" cy="7008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/>
              <a:t>NGS Sequences vs GGP – checking SNP consistency</a:t>
            </a:r>
          </a:p>
          <a:p>
            <a:pPr marL="0" indent="0">
              <a:buNone/>
              <a:defRPr/>
            </a:pPr>
            <a:endParaRPr lang="en-GB" b="1" dirty="0"/>
          </a:p>
          <a:p>
            <a:pPr>
              <a:defRPr/>
            </a:pPr>
            <a:endParaRPr lang="en-GB" dirty="0"/>
          </a:p>
          <a:p>
            <a:pPr marL="0" indent="0" defTabSz="914377">
              <a:buNone/>
              <a:defRPr/>
            </a:pPr>
            <a:r>
              <a:rPr lang="en-GB" dirty="0">
                <a:solidFill>
                  <a:srgbClr val="6C6C6C">
                    <a:lumMod val="75000"/>
                  </a:srgbClr>
                </a:solidFill>
              </a:rPr>
              <a:t> </a:t>
            </a:r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C7EFCC0B-0D05-3250-861B-7E1BA0D7043B}"/>
              </a:ext>
            </a:extLst>
          </p:cNvPr>
          <p:cNvSpPr/>
          <p:nvPr/>
        </p:nvSpPr>
        <p:spPr>
          <a:xfrm>
            <a:off x="4531614" y="6354579"/>
            <a:ext cx="546100" cy="2369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BCD04F-7609-E10B-3164-9CF6108B8B33}"/>
              </a:ext>
            </a:extLst>
          </p:cNvPr>
          <p:cNvCxnSpPr>
            <a:cxnSpLocks/>
          </p:cNvCxnSpPr>
          <p:nvPr/>
        </p:nvCxnSpPr>
        <p:spPr>
          <a:xfrm>
            <a:off x="7716682" y="5091197"/>
            <a:ext cx="6038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7484A4-237E-8D7B-08AA-4AED3AC83DA1}"/>
              </a:ext>
            </a:extLst>
          </p:cNvPr>
          <p:cNvSpPr txBox="1">
            <a:spLocks/>
          </p:cNvSpPr>
          <p:nvPr/>
        </p:nvSpPr>
        <p:spPr>
          <a:xfrm>
            <a:off x="8347433" y="5147492"/>
            <a:ext cx="3267563" cy="45564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6C6C6C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GGP SNP string (.fasta)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CFCB0A-3711-FA0B-86B4-27514FF65860}"/>
              </a:ext>
            </a:extLst>
          </p:cNvPr>
          <p:cNvSpPr txBox="1"/>
          <p:nvPr/>
        </p:nvSpPr>
        <p:spPr>
          <a:xfrm>
            <a:off x="8325696" y="4896045"/>
            <a:ext cx="32675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2000" b="1" dirty="0">
                <a:solidFill>
                  <a:srgbClr val="3366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NGS</a:t>
            </a:r>
            <a:r>
              <a:rPr lang="en-GB" sz="2000" b="1" dirty="0">
                <a:solidFill>
                  <a:srgbClr val="6C6C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GB" sz="2000" b="1" dirty="0">
                <a:solidFill>
                  <a:srgbClr val="FF66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SNP</a:t>
            </a:r>
            <a:r>
              <a:rPr lang="en-GB" sz="2000" b="1" dirty="0">
                <a:solidFill>
                  <a:srgbClr val="6C6C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>
                <a:solidFill>
                  <a:srgbClr val="32CC6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en-GB" sz="2000" b="1" dirty="0">
                <a:solidFill>
                  <a:srgbClr val="6C6C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b="1" dirty="0">
                <a:solidFill>
                  <a:srgbClr val="CCCC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(.fasta)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rgbClr val="CCCC33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A058369-3DC4-1430-299F-73ED21DDEB5A}"/>
              </a:ext>
            </a:extLst>
          </p:cNvPr>
          <p:cNvSpPr txBox="1">
            <a:spLocks/>
          </p:cNvSpPr>
          <p:nvPr/>
        </p:nvSpPr>
        <p:spPr>
          <a:xfrm>
            <a:off x="8795050" y="5581702"/>
            <a:ext cx="397636" cy="400110"/>
          </a:xfrm>
          <a:prstGeom prst="rect">
            <a:avLst/>
          </a:prstGeom>
          <a:solidFill>
            <a:srgbClr val="3DC63B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2870B6-1911-1989-B281-DB0A7318B28A}"/>
              </a:ext>
            </a:extLst>
          </p:cNvPr>
          <p:cNvCxnSpPr>
            <a:cxnSpLocks/>
          </p:cNvCxnSpPr>
          <p:nvPr/>
        </p:nvCxnSpPr>
        <p:spPr>
          <a:xfrm>
            <a:off x="7716682" y="5291112"/>
            <a:ext cx="60387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F38A8D25-99EB-34CD-C3DB-86420C091F1F}"/>
              </a:ext>
            </a:extLst>
          </p:cNvPr>
          <p:cNvSpPr txBox="1">
            <a:spLocks/>
          </p:cNvSpPr>
          <p:nvPr/>
        </p:nvSpPr>
        <p:spPr>
          <a:xfrm>
            <a:off x="9125250" y="5581702"/>
            <a:ext cx="397636" cy="400110"/>
          </a:xfrm>
          <a:prstGeom prst="rect">
            <a:avLst/>
          </a:prstGeom>
          <a:solidFill>
            <a:srgbClr val="3DC63B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216A224-2341-FF45-4A4F-A06AE89C2739}"/>
              </a:ext>
            </a:extLst>
          </p:cNvPr>
          <p:cNvSpPr txBox="1">
            <a:spLocks/>
          </p:cNvSpPr>
          <p:nvPr/>
        </p:nvSpPr>
        <p:spPr>
          <a:xfrm>
            <a:off x="9455450" y="5581702"/>
            <a:ext cx="397636" cy="400110"/>
          </a:xfrm>
          <a:prstGeom prst="rect">
            <a:avLst/>
          </a:prstGeom>
          <a:solidFill>
            <a:srgbClr val="B652F8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2000" b="1" dirty="0">
                <a:solidFill>
                  <a:schemeClr val="tx1"/>
                </a:solidFill>
              </a:rPr>
              <a:t>G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F2FD71B-85EA-FD4A-D127-C1B677772BD6}"/>
              </a:ext>
            </a:extLst>
          </p:cNvPr>
          <p:cNvSpPr txBox="1">
            <a:spLocks/>
          </p:cNvSpPr>
          <p:nvPr/>
        </p:nvSpPr>
        <p:spPr>
          <a:xfrm>
            <a:off x="9853086" y="5581702"/>
            <a:ext cx="397636" cy="400110"/>
          </a:xfrm>
          <a:prstGeom prst="rect">
            <a:avLst/>
          </a:prstGeom>
          <a:solidFill>
            <a:srgbClr val="3DC63B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72FB02F5-2463-7729-BF51-240B6CBC5B4A}"/>
              </a:ext>
            </a:extLst>
          </p:cNvPr>
          <p:cNvSpPr txBox="1">
            <a:spLocks/>
          </p:cNvSpPr>
          <p:nvPr/>
        </p:nvSpPr>
        <p:spPr>
          <a:xfrm>
            <a:off x="10249327" y="5581702"/>
            <a:ext cx="397636" cy="400110"/>
          </a:xfrm>
          <a:prstGeom prst="rect">
            <a:avLst/>
          </a:prstGeom>
          <a:solidFill>
            <a:srgbClr val="54D8FF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GB" sz="2000" b="1" dirty="0">
                <a:solidFill>
                  <a:schemeClr val="tx1"/>
                </a:solidFill>
              </a:rPr>
              <a:t>C</a:t>
            </a:r>
            <a:endParaRPr kumimoji="0" lang="en-GB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894B3124-D6D6-7DE4-DA9C-E65293E65205}"/>
              </a:ext>
            </a:extLst>
          </p:cNvPr>
          <p:cNvSpPr txBox="1">
            <a:spLocks/>
          </p:cNvSpPr>
          <p:nvPr/>
        </p:nvSpPr>
        <p:spPr>
          <a:xfrm>
            <a:off x="10646963" y="5581702"/>
            <a:ext cx="397636" cy="400110"/>
          </a:xfrm>
          <a:prstGeom prst="rect">
            <a:avLst/>
          </a:prstGeom>
          <a:solidFill>
            <a:srgbClr val="F55F60"/>
          </a:solidFill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685218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C0AB833-86DE-04C5-B973-34D55936E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369332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Haplogroup classification - validation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6C2F17-89DA-C3BE-2EB9-7230247BF3C4}"/>
              </a:ext>
            </a:extLst>
          </p:cNvPr>
          <p:cNvGrpSpPr/>
          <p:nvPr/>
        </p:nvGrpSpPr>
        <p:grpSpPr>
          <a:xfrm>
            <a:off x="9048307" y="813367"/>
            <a:ext cx="3271350" cy="5881861"/>
            <a:chOff x="8785754" y="584775"/>
            <a:chExt cx="3271350" cy="5881861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DC02052F-DB7E-4D54-9DE0-5B049F251ECF}"/>
                </a:ext>
              </a:extLst>
            </p:cNvPr>
            <p:cNvSpPr txBox="1">
              <a:spLocks/>
            </p:cNvSpPr>
            <p:nvPr/>
          </p:nvSpPr>
          <p:spPr>
            <a:xfrm>
              <a:off x="8925641" y="584775"/>
              <a:ext cx="3027516" cy="175259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buNone/>
                <a:defRPr/>
              </a:pPr>
              <a:endParaRPr lang="en-GB" sz="1800" b="1" dirty="0">
                <a:solidFill>
                  <a:srgbClr val="6C6C6C">
                    <a:lumMod val="75000"/>
                  </a:srgbClr>
                </a:solidFill>
              </a:endParaRP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D36C4C47-BD53-415C-BB65-09610A6E9AC8}"/>
                </a:ext>
              </a:extLst>
            </p:cNvPr>
            <p:cNvSpPr txBox="1">
              <a:spLocks/>
            </p:cNvSpPr>
            <p:nvPr/>
          </p:nvSpPr>
          <p:spPr>
            <a:xfrm>
              <a:off x="9645652" y="2019302"/>
              <a:ext cx="2358304" cy="111760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buNone/>
                <a:defRPr/>
              </a:pPr>
              <a:r>
                <a:rPr lang="en-GB" sz="1800" b="1" dirty="0">
                  <a:solidFill>
                    <a:srgbClr val="6C6C6C">
                      <a:lumMod val="75000"/>
                    </a:srgbClr>
                  </a:solidFill>
                </a:rPr>
                <a:t>Additional GGP:</a:t>
              </a:r>
            </a:p>
            <a:p>
              <a:pPr marL="0" indent="0" defTabSz="914377">
                <a:buNone/>
                <a:defRPr/>
              </a:pPr>
              <a:r>
                <a:rPr lang="en-GB" sz="1800" b="1" dirty="0">
                  <a:solidFill>
                    <a:srgbClr val="6C6C6C">
                      <a:lumMod val="75000"/>
                    </a:srgbClr>
                  </a:solidFill>
                </a:rPr>
                <a:t>                   135</a:t>
              </a: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F1B184D5-8231-40F8-A470-2CA58A3DDB28}"/>
                </a:ext>
              </a:extLst>
            </p:cNvPr>
            <p:cNvSpPr txBox="1">
              <a:spLocks/>
            </p:cNvSpPr>
            <p:nvPr/>
          </p:nvSpPr>
          <p:spPr>
            <a:xfrm>
              <a:off x="9774598" y="3033746"/>
              <a:ext cx="2100411" cy="73660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buNone/>
                <a:defRPr/>
              </a:pPr>
              <a:r>
                <a:rPr lang="en-GB" sz="1800" b="1" dirty="0">
                  <a:solidFill>
                    <a:srgbClr val="6C6C6C">
                      <a:lumMod val="75000"/>
                    </a:srgbClr>
                  </a:solidFill>
                </a:rPr>
                <a:t>GenBank </a:t>
              </a:r>
              <a:r>
                <a:rPr lang="en-GB" sz="1800" b="1" dirty="0">
                  <a:solidFill>
                    <a:srgbClr val="0070C0"/>
                  </a:solidFill>
                </a:rPr>
                <a:t>SEQ</a:t>
              </a:r>
              <a:r>
                <a:rPr lang="en-GB" sz="1800" b="1" dirty="0">
                  <a:solidFill>
                    <a:srgbClr val="6C6C6C">
                      <a:lumMod val="75000"/>
                    </a:srgbClr>
                  </a:solidFill>
                </a:rPr>
                <a:t>:</a:t>
              </a:r>
            </a:p>
            <a:p>
              <a:pPr marL="0" indent="0" defTabSz="914377">
                <a:buNone/>
                <a:defRPr/>
              </a:pPr>
              <a:r>
                <a:rPr lang="en-GB" sz="1800" b="1" dirty="0">
                  <a:solidFill>
                    <a:srgbClr val="6C6C6C">
                      <a:lumMod val="75000"/>
                    </a:srgbClr>
                  </a:solidFill>
                </a:rPr>
                <a:t>                  119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51F43B7F-9928-4B61-84DB-F13C322C46EF}"/>
                </a:ext>
              </a:extLst>
            </p:cNvPr>
            <p:cNvSpPr txBox="1">
              <a:spLocks/>
            </p:cNvSpPr>
            <p:nvPr/>
          </p:nvSpPr>
          <p:spPr>
            <a:xfrm>
              <a:off x="8785754" y="6085636"/>
              <a:ext cx="1414615" cy="38100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buNone/>
                <a:defRPr/>
              </a:pPr>
              <a:r>
                <a:rPr lang="en-GB" sz="1800" b="1" dirty="0">
                  <a:solidFill>
                    <a:srgbClr val="6C6C6C">
                      <a:lumMod val="75000"/>
                    </a:srgbClr>
                  </a:solidFill>
                </a:rPr>
                <a:t>181 SNPs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0E9B7A0-7BBB-4A2D-8F6B-E01AB6B1D3A0}"/>
                </a:ext>
              </a:extLst>
            </p:cNvPr>
            <p:cNvSpPr txBox="1">
              <a:spLocks/>
            </p:cNvSpPr>
            <p:nvPr/>
          </p:nvSpPr>
          <p:spPr>
            <a:xfrm>
              <a:off x="10278550" y="6081743"/>
              <a:ext cx="1778554" cy="38100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buNone/>
                <a:defRPr/>
              </a:pPr>
              <a:r>
                <a:rPr lang="en-GB" sz="1800" b="1" dirty="0">
                  <a:solidFill>
                    <a:srgbClr val="6C6C6C">
                      <a:lumMod val="75000"/>
                    </a:srgbClr>
                  </a:solidFill>
                </a:rPr>
                <a:t>77 haplotypes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3C0545C1-3A85-4C70-8107-853DDC26E361}"/>
                </a:ext>
              </a:extLst>
            </p:cNvPr>
            <p:cNvSpPr txBox="1">
              <a:spLocks/>
            </p:cNvSpPr>
            <p:nvPr/>
          </p:nvSpPr>
          <p:spPr>
            <a:xfrm>
              <a:off x="10824804" y="4413827"/>
              <a:ext cx="821093" cy="38100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buNone/>
                <a:defRPr/>
              </a:pPr>
              <a:r>
                <a:rPr lang="en-GB" sz="1800" b="1" dirty="0">
                  <a:solidFill>
                    <a:srgbClr val="6C6C6C">
                      <a:lumMod val="75000"/>
                    </a:srgbClr>
                  </a:solidFill>
                </a:rPr>
                <a:t>∑383 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69DC85F6-532D-F75A-DEAE-F4251480E7B1}"/>
                </a:ext>
              </a:extLst>
            </p:cNvPr>
            <p:cNvCxnSpPr/>
            <p:nvPr/>
          </p:nvCxnSpPr>
          <p:spPr>
            <a:xfrm>
              <a:off x="11241447" y="1461074"/>
              <a:ext cx="0" cy="508003"/>
            </a:xfrm>
            <a:prstGeom prst="straightConnector1">
              <a:avLst/>
            </a:prstGeom>
            <a:ln w="28575">
              <a:solidFill>
                <a:srgbClr val="5151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AB30A8B8-B7C1-F1C4-7333-44C3C63D9E15}"/>
                </a:ext>
              </a:extLst>
            </p:cNvPr>
            <p:cNvSpPr txBox="1">
              <a:spLocks/>
            </p:cNvSpPr>
            <p:nvPr/>
          </p:nvSpPr>
          <p:spPr>
            <a:xfrm>
              <a:off x="11074396" y="2677219"/>
              <a:ext cx="415208" cy="5239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buNone/>
                <a:defRPr/>
              </a:pPr>
              <a:r>
                <a:rPr lang="en-GB" sz="1800" b="1" dirty="0">
                  <a:solidFill>
                    <a:srgbClr val="6C6C6C">
                      <a:lumMod val="75000"/>
                    </a:srgbClr>
                  </a:solidFill>
                </a:rPr>
                <a:t>+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2FA69FF-E945-6094-512A-8499DFB3A7A0}"/>
                </a:ext>
              </a:extLst>
            </p:cNvPr>
            <p:cNvCxnSpPr/>
            <p:nvPr/>
          </p:nvCxnSpPr>
          <p:spPr>
            <a:xfrm>
              <a:off x="11241447" y="3899474"/>
              <a:ext cx="0" cy="508003"/>
            </a:xfrm>
            <a:prstGeom prst="straightConnector1">
              <a:avLst/>
            </a:prstGeom>
            <a:ln w="28575">
              <a:solidFill>
                <a:srgbClr val="5151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0F6ABB43-6B8E-05EE-570D-A41D1A2CA7ED}"/>
                </a:ext>
              </a:extLst>
            </p:cNvPr>
            <p:cNvSpPr txBox="1">
              <a:spLocks/>
            </p:cNvSpPr>
            <p:nvPr/>
          </p:nvSpPr>
          <p:spPr>
            <a:xfrm>
              <a:off x="8785754" y="5674308"/>
              <a:ext cx="2860143" cy="31086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4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2">
                      <a:lumMod val="7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buNone/>
                <a:defRPr/>
              </a:pPr>
              <a:r>
                <a:rPr lang="en-GB" sz="1800" b="1" dirty="0">
                  <a:solidFill>
                    <a:srgbClr val="6C6C6C">
                      <a:lumMod val="75000"/>
                    </a:srgbClr>
                  </a:solidFill>
                </a:rPr>
                <a:t>Median-joining network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C452ED-0C9B-1B3E-CAD2-02DFCD4B865F}"/>
                </a:ext>
              </a:extLst>
            </p:cNvPr>
            <p:cNvCxnSpPr>
              <a:cxnSpLocks/>
            </p:cNvCxnSpPr>
            <p:nvPr/>
          </p:nvCxnSpPr>
          <p:spPr>
            <a:xfrm>
              <a:off x="9950208" y="6276136"/>
              <a:ext cx="369535" cy="0"/>
            </a:xfrm>
            <a:prstGeom prst="straightConnector1">
              <a:avLst/>
            </a:prstGeom>
            <a:ln w="28575">
              <a:solidFill>
                <a:srgbClr val="51515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7662300-B6BA-4E53-A415-A3C823041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16" y="677904"/>
            <a:ext cx="8421749" cy="6142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686730-3F43-0668-4C22-7C262B84D46C}"/>
              </a:ext>
            </a:extLst>
          </p:cNvPr>
          <p:cNvSpPr txBox="1"/>
          <p:nvPr/>
        </p:nvSpPr>
        <p:spPr>
          <a:xfrm>
            <a:off x="9442550" y="1042436"/>
            <a:ext cx="25526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377">
              <a:buNone/>
              <a:defRPr/>
            </a:pPr>
            <a:r>
              <a:rPr lang="en-GB" sz="1800" b="1" dirty="0">
                <a:solidFill>
                  <a:srgbClr val="6C6C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Samples: </a:t>
            </a:r>
            <a:r>
              <a:rPr lang="en-GB" sz="1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 </a:t>
            </a:r>
            <a:r>
              <a:rPr lang="en-GB" sz="1800" b="1" dirty="0">
                <a:solidFill>
                  <a:srgbClr val="6C6C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GGP</a:t>
            </a:r>
          </a:p>
          <a:p>
            <a:pPr marL="0" indent="0" defTabSz="914377">
              <a:buNone/>
              <a:defRPr/>
            </a:pPr>
            <a:r>
              <a:rPr lang="en-GB" sz="1800" b="1" dirty="0">
                <a:solidFill>
                  <a:srgbClr val="6C6C6C">
                    <a:lumMod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129 – 129</a:t>
            </a:r>
          </a:p>
        </p:txBody>
      </p:sp>
    </p:spTree>
    <p:extLst>
      <p:ext uri="{BB962C8B-B14F-4D97-AF65-F5344CB8AC3E}">
        <p14:creationId xmlns:p14="http://schemas.microsoft.com/office/powerpoint/2010/main" val="1104427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6">
            <a:extLst>
              <a:ext uri="{FF2B5EF4-FFF2-40B4-BE49-F238E27FC236}">
                <a16:creationId xmlns:a16="http://schemas.microsoft.com/office/drawing/2014/main" id="{6AC603BD-A54C-AA1D-32F9-9BC053FEBD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1014" y="-1207673"/>
            <a:ext cx="53054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AutoShape 14" descr="Image result for environmental factors">
            <a:extLst>
              <a:ext uri="{FF2B5EF4-FFF2-40B4-BE49-F238E27FC236}">
                <a16:creationId xmlns:a16="http://schemas.microsoft.com/office/drawing/2014/main" id="{92B85D59-962E-2A6C-B02B-1F71E0EC5C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1013" y="55286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AutoShape 16" descr="Image result for environmental factors">
            <a:extLst>
              <a:ext uri="{FF2B5EF4-FFF2-40B4-BE49-F238E27FC236}">
                <a16:creationId xmlns:a16="http://schemas.microsoft.com/office/drawing/2014/main" id="{0F1576F4-F39E-746B-EEC0-245F1ABF97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3341" y="1488056"/>
            <a:ext cx="1239838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AutoShape 18" descr="Image result for environmental factors">
            <a:extLst>
              <a:ext uri="{FF2B5EF4-FFF2-40B4-BE49-F238E27FC236}">
                <a16:creationId xmlns:a16="http://schemas.microsoft.com/office/drawing/2014/main" id="{4907444D-60EE-752A-605D-74A98BE3DF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5813" y="85766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42" name="Picture 2">
            <a:extLst>
              <a:ext uri="{FF2B5EF4-FFF2-40B4-BE49-F238E27FC236}">
                <a16:creationId xmlns:a16="http://schemas.microsoft.com/office/drawing/2014/main" id="{B1484FD5-4C4B-0C75-405C-45162DAD5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" t="5060"/>
          <a:stretch>
            <a:fillRect/>
          </a:stretch>
        </p:blipFill>
        <p:spPr bwMode="auto">
          <a:xfrm>
            <a:off x="2398804" y="1380106"/>
            <a:ext cx="5403850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6" name="Rectangle 16">
            <a:extLst>
              <a:ext uri="{FF2B5EF4-FFF2-40B4-BE49-F238E27FC236}">
                <a16:creationId xmlns:a16="http://schemas.microsoft.com/office/drawing/2014/main" id="{03192833-57CF-405C-58D9-843439E4F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7379" y="5330070"/>
            <a:ext cx="6119812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143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8572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2001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1543050" indent="-1714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0002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4574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29146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371850" indent="-17145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hr-H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”M</a:t>
            </a:r>
            <a:r>
              <a:rPr lang="en-GB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aternal</a:t>
            </a:r>
            <a:r>
              <a:rPr lang="en-GB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inheritance without recombination</a:t>
            </a:r>
            <a:r>
              <a:rPr lang="hr-H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”</a:t>
            </a:r>
            <a:endParaRPr lang="en-GB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14344" name="Picture 5">
            <a:extLst>
              <a:ext uri="{FF2B5EF4-FFF2-40B4-BE49-F238E27FC236}">
                <a16:creationId xmlns:a16="http://schemas.microsoft.com/office/drawing/2014/main" id="{9416752A-C38C-692F-1E48-265304322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219" y="2379995"/>
            <a:ext cx="4384762" cy="1930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9" name="Rectangle 10">
            <a:extLst>
              <a:ext uri="{FF2B5EF4-FFF2-40B4-BE49-F238E27FC236}">
                <a16:creationId xmlns:a16="http://schemas.microsoft.com/office/drawing/2014/main" id="{66A50D43-6D9B-6BA9-9629-3C207D530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5984" y="5658571"/>
            <a:ext cx="6256337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2000" b="1" dirty="0">
                <a:solidFill>
                  <a:srgbClr val="0070C0"/>
                </a:solidFill>
                <a:ea typeface="MS PGothic" panose="020B0600070205080204" pitchFamily="34" charset="-128"/>
              </a:rPr>
              <a:t>MaGelLAn</a:t>
            </a:r>
            <a:r>
              <a:rPr lang="hr-HR" altLang="en-US" sz="2000" b="1" dirty="0">
                <a:solidFill>
                  <a:srgbClr val="0070C0"/>
                </a:solidFill>
                <a:ea typeface="MS PGothic" panose="020B0600070205080204" pitchFamily="34" charset="-128"/>
              </a:rPr>
              <a:t> </a:t>
            </a:r>
            <a:r>
              <a:rPr lang="en-US" altLang="en-US" sz="2000" b="1" dirty="0">
                <a:solidFill>
                  <a:srgbClr val="0070C0"/>
                </a:solidFill>
                <a:ea typeface="MS PGothic" panose="020B0600070205080204" pitchFamily="34" charset="-128"/>
              </a:rPr>
              <a:t>(Maternal Genealogy Lineage </a:t>
            </a:r>
            <a:r>
              <a:rPr lang="en-US" altLang="en-US" sz="2000" b="1" dirty="0" err="1">
                <a:solidFill>
                  <a:srgbClr val="0070C0"/>
                </a:solidFill>
                <a:ea typeface="MS PGothic" panose="020B0600070205080204" pitchFamily="34" charset="-128"/>
              </a:rPr>
              <a:t>Analyser</a:t>
            </a:r>
            <a:r>
              <a:rPr lang="en-US" altLang="en-US" sz="2000" b="1" dirty="0">
                <a:solidFill>
                  <a:srgbClr val="0070C0"/>
                </a:solidFill>
                <a:ea typeface="MS PGothic" panose="020B0600070205080204" pitchFamily="34" charset="-128"/>
              </a:rPr>
              <a:t>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DE49016-5C0E-9E32-B617-61F11530D5FA}"/>
              </a:ext>
            </a:extLst>
          </p:cNvPr>
          <p:cNvSpPr/>
          <p:nvPr/>
        </p:nvSpPr>
        <p:spPr>
          <a:xfrm>
            <a:off x="4064091" y="1380105"/>
            <a:ext cx="215900" cy="214312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F42E6FE-37BD-9EFA-AC7D-2987CFA000F4}"/>
              </a:ext>
            </a:extLst>
          </p:cNvPr>
          <p:cNvSpPr/>
          <p:nvPr/>
        </p:nvSpPr>
        <p:spPr>
          <a:xfrm>
            <a:off x="3537041" y="1848418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53731EA-CAA3-6077-E1AC-62750A46977C}"/>
              </a:ext>
            </a:extLst>
          </p:cNvPr>
          <p:cNvSpPr/>
          <p:nvPr/>
        </p:nvSpPr>
        <p:spPr>
          <a:xfrm>
            <a:off x="2998879" y="2281806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CF2AA9B-FBB4-4F22-4A89-9AE27AF8859A}"/>
              </a:ext>
            </a:extLst>
          </p:cNvPr>
          <p:cNvSpPr/>
          <p:nvPr/>
        </p:nvSpPr>
        <p:spPr>
          <a:xfrm>
            <a:off x="3525929" y="2294506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6E61BB3-B8CA-10E5-3F57-C2CCA0C90737}"/>
              </a:ext>
            </a:extLst>
          </p:cNvPr>
          <p:cNvSpPr/>
          <p:nvPr/>
        </p:nvSpPr>
        <p:spPr>
          <a:xfrm>
            <a:off x="2975066" y="2750118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32EBF02-7059-91F8-4BE9-A0A72924A30D}"/>
              </a:ext>
            </a:extLst>
          </p:cNvPr>
          <p:cNvSpPr/>
          <p:nvPr/>
        </p:nvSpPr>
        <p:spPr>
          <a:xfrm>
            <a:off x="2448016" y="2750118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8BEE7FF-D390-F39E-24DC-E5C904E88441}"/>
              </a:ext>
            </a:extLst>
          </p:cNvPr>
          <p:cNvSpPr/>
          <p:nvPr/>
        </p:nvSpPr>
        <p:spPr>
          <a:xfrm>
            <a:off x="5138829" y="1380105"/>
            <a:ext cx="215900" cy="21431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4EFD694-01FF-85DA-C27B-90ABD502F70F}"/>
              </a:ext>
            </a:extLst>
          </p:cNvPr>
          <p:cNvSpPr/>
          <p:nvPr/>
        </p:nvSpPr>
        <p:spPr>
          <a:xfrm>
            <a:off x="4611779" y="1840481"/>
            <a:ext cx="215900" cy="212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3308247-C393-F934-E8A9-A8C09C1CD08D}"/>
              </a:ext>
            </a:extLst>
          </p:cNvPr>
          <p:cNvSpPr/>
          <p:nvPr/>
        </p:nvSpPr>
        <p:spPr>
          <a:xfrm>
            <a:off x="4613366" y="2737418"/>
            <a:ext cx="215900" cy="212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B236C5C-E4E4-798F-C709-BFE79D27017A}"/>
              </a:ext>
            </a:extLst>
          </p:cNvPr>
          <p:cNvSpPr/>
          <p:nvPr/>
        </p:nvSpPr>
        <p:spPr>
          <a:xfrm>
            <a:off x="4064091" y="3200968"/>
            <a:ext cx="215900" cy="212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5A13F47-E1DA-82CE-4187-2EE646B978C2}"/>
              </a:ext>
            </a:extLst>
          </p:cNvPr>
          <p:cNvSpPr/>
          <p:nvPr/>
        </p:nvSpPr>
        <p:spPr>
          <a:xfrm>
            <a:off x="6221504" y="1380105"/>
            <a:ext cx="215900" cy="2143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23BA786-0A45-29AF-4E28-5A579340E031}"/>
              </a:ext>
            </a:extLst>
          </p:cNvPr>
          <p:cNvSpPr/>
          <p:nvPr/>
        </p:nvSpPr>
        <p:spPr>
          <a:xfrm>
            <a:off x="5678579" y="181666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F65CA4A-AF4D-F1B9-DFF1-22BC1A6BB54A}"/>
              </a:ext>
            </a:extLst>
          </p:cNvPr>
          <p:cNvSpPr/>
          <p:nvPr/>
        </p:nvSpPr>
        <p:spPr>
          <a:xfrm>
            <a:off x="6235791" y="1854768"/>
            <a:ext cx="217488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ACCC294-B2AD-55D0-73C5-1A8A78B6C9E6}"/>
              </a:ext>
            </a:extLst>
          </p:cNvPr>
          <p:cNvSpPr/>
          <p:nvPr/>
        </p:nvSpPr>
        <p:spPr>
          <a:xfrm>
            <a:off x="6781891" y="2300856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F3F3703-EAFF-9C51-57F2-59A6914487DC}"/>
              </a:ext>
            </a:extLst>
          </p:cNvPr>
          <p:cNvSpPr/>
          <p:nvPr/>
        </p:nvSpPr>
        <p:spPr>
          <a:xfrm>
            <a:off x="5681754" y="2300856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57D3B3C-0BF1-1C07-C248-D7BEA798BDC3}"/>
              </a:ext>
            </a:extLst>
          </p:cNvPr>
          <p:cNvSpPr/>
          <p:nvPr/>
        </p:nvSpPr>
        <p:spPr>
          <a:xfrm>
            <a:off x="5678579" y="27501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C0184A8-8C81-E643-A096-6EA8EF19EAA6}"/>
              </a:ext>
            </a:extLst>
          </p:cNvPr>
          <p:cNvSpPr/>
          <p:nvPr/>
        </p:nvSpPr>
        <p:spPr>
          <a:xfrm>
            <a:off x="5138829" y="320096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03F28236-996A-329E-3A02-95FDECF4B908}"/>
              </a:ext>
            </a:extLst>
          </p:cNvPr>
          <p:cNvSpPr/>
          <p:nvPr/>
        </p:nvSpPr>
        <p:spPr>
          <a:xfrm>
            <a:off x="5408704" y="320096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B3B3C08-70BF-3271-29BD-83096A7E225A}"/>
              </a:ext>
            </a:extLst>
          </p:cNvPr>
          <p:cNvSpPr/>
          <p:nvPr/>
        </p:nvSpPr>
        <p:spPr>
          <a:xfrm>
            <a:off x="5678579" y="32073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184DE81-62E9-07C9-D180-4CFCED2C6566}"/>
              </a:ext>
            </a:extLst>
          </p:cNvPr>
          <p:cNvSpPr/>
          <p:nvPr/>
        </p:nvSpPr>
        <p:spPr>
          <a:xfrm>
            <a:off x="6781891" y="31946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B799274-493F-E555-BE1E-AACBFFB93832}"/>
              </a:ext>
            </a:extLst>
          </p:cNvPr>
          <p:cNvSpPr/>
          <p:nvPr/>
        </p:nvSpPr>
        <p:spPr>
          <a:xfrm>
            <a:off x="6781891" y="27501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2A09568-5D90-1B25-FE33-D0D1799CD8C1}"/>
              </a:ext>
            </a:extLst>
          </p:cNvPr>
          <p:cNvSpPr/>
          <p:nvPr/>
        </p:nvSpPr>
        <p:spPr>
          <a:xfrm>
            <a:off x="7312116" y="2742181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AFD9F03-DF60-3F22-143E-F05C22906D36}"/>
              </a:ext>
            </a:extLst>
          </p:cNvPr>
          <p:cNvSpPr/>
          <p:nvPr/>
        </p:nvSpPr>
        <p:spPr>
          <a:xfrm>
            <a:off x="6215154" y="36264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DB594F9-0ADE-5467-99CA-8F9BF4B8D6C9}"/>
              </a:ext>
            </a:extLst>
          </p:cNvPr>
          <p:cNvSpPr/>
          <p:nvPr/>
        </p:nvSpPr>
        <p:spPr>
          <a:xfrm>
            <a:off x="5678579" y="364229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DFC4F91-D7E5-CEE5-DBDC-1CD3A0524CBD}"/>
              </a:ext>
            </a:extLst>
          </p:cNvPr>
          <p:cNvSpPr/>
          <p:nvPr/>
        </p:nvSpPr>
        <p:spPr>
          <a:xfrm>
            <a:off x="4843554" y="364229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2E4E9EB-740A-4D23-6548-B7201F13C30A}"/>
              </a:ext>
            </a:extLst>
          </p:cNvPr>
          <p:cNvSpPr/>
          <p:nvPr/>
        </p:nvSpPr>
        <p:spPr>
          <a:xfrm>
            <a:off x="4575266" y="364864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9B77343-8FD8-12F4-0F1E-AB9458880371}"/>
              </a:ext>
            </a:extLst>
          </p:cNvPr>
          <p:cNvSpPr/>
          <p:nvPr/>
        </p:nvSpPr>
        <p:spPr>
          <a:xfrm>
            <a:off x="5672229" y="410584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9FF19624-FFD5-5AFA-F843-37000FEC3C17}"/>
              </a:ext>
            </a:extLst>
          </p:cNvPr>
          <p:cNvSpPr/>
          <p:nvPr/>
        </p:nvSpPr>
        <p:spPr>
          <a:xfrm>
            <a:off x="5138829" y="408996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06D9B9E-4F7E-5C7F-CC56-CF62F886EFD1}"/>
              </a:ext>
            </a:extLst>
          </p:cNvPr>
          <p:cNvSpPr/>
          <p:nvPr/>
        </p:nvSpPr>
        <p:spPr>
          <a:xfrm>
            <a:off x="5138829" y="455669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E828A97-3023-B809-D462-7B6A61E2FDD0}"/>
              </a:ext>
            </a:extLst>
          </p:cNvPr>
          <p:cNvSpPr/>
          <p:nvPr/>
        </p:nvSpPr>
        <p:spPr>
          <a:xfrm>
            <a:off x="2971891" y="3626418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F5E3F0F-3B62-87F6-2EB9-B4C538E0B4AE}"/>
              </a:ext>
            </a:extLst>
          </p:cNvPr>
          <p:cNvSpPr/>
          <p:nvPr/>
        </p:nvSpPr>
        <p:spPr>
          <a:xfrm>
            <a:off x="2968716" y="409949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D5142DD-D5C9-ECC9-A526-A5EAB3671466}"/>
              </a:ext>
            </a:extLst>
          </p:cNvPr>
          <p:cNvSpPr/>
          <p:nvPr/>
        </p:nvSpPr>
        <p:spPr>
          <a:xfrm>
            <a:off x="3506879" y="4097906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8859ED1-F57E-DE01-89BE-84D80F6819DA}"/>
              </a:ext>
            </a:extLst>
          </p:cNvPr>
          <p:cNvSpPr/>
          <p:nvPr/>
        </p:nvSpPr>
        <p:spPr>
          <a:xfrm>
            <a:off x="2963954" y="4543993"/>
            <a:ext cx="215900" cy="2127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12337" name="TextBox 6">
            <a:extLst>
              <a:ext uri="{FF2B5EF4-FFF2-40B4-BE49-F238E27FC236}">
                <a16:creationId xmlns:a16="http://schemas.microsoft.com/office/drawing/2014/main" id="{9737ADA4-28CE-B07C-6148-A7DF384092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5" y="1871018"/>
            <a:ext cx="2000869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sr-Latn-RS" sz="2000" b="1" u="sng" dirty="0">
                <a:solidFill>
                  <a:srgbClr val="00B050"/>
                </a:solidFill>
              </a:rPr>
              <a:t>fo</a:t>
            </a:r>
            <a:r>
              <a:rPr lang="en-US" altLang="sr-Latn-RS" sz="2000" b="1" u="sng" dirty="0">
                <a:solidFill>
                  <a:srgbClr val="00B0F0"/>
                </a:solidFill>
              </a:rPr>
              <a:t>un</a:t>
            </a:r>
            <a:r>
              <a:rPr lang="en-US" altLang="sr-Latn-RS" sz="2000" b="1" u="sng" dirty="0">
                <a:solidFill>
                  <a:srgbClr val="FF0000"/>
                </a:solidFill>
              </a:rPr>
              <a:t>ders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</a:t>
            </a:r>
            <a:r>
              <a:rPr lang="en-US" altLang="sr-Latn-R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109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80301C2-3D47-D3A6-1DC8-D751E4EAC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9" y="3264843"/>
            <a:ext cx="2383986" cy="40011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sr-Latn-RS" sz="2000" b="1" u="sng" dirty="0">
                <a:solidFill>
                  <a:srgbClr val="00B050"/>
                </a:solidFill>
              </a:rPr>
              <a:t>indi</a:t>
            </a:r>
            <a:r>
              <a:rPr lang="en-US" altLang="sr-Latn-RS" sz="2000" b="1" u="sng" dirty="0">
                <a:solidFill>
                  <a:srgbClr val="00B0F0"/>
                </a:solidFill>
              </a:rPr>
              <a:t>vidu</a:t>
            </a:r>
            <a:r>
              <a:rPr lang="en-US" altLang="sr-Latn-RS" sz="2000" b="1" u="sng" dirty="0">
                <a:solidFill>
                  <a:srgbClr val="FF0000"/>
                </a:solidFill>
              </a:rPr>
              <a:t>als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</a:t>
            </a:r>
            <a:r>
              <a:rPr lang="en-US" altLang="sr-Latn-R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2373</a:t>
            </a:r>
          </a:p>
        </p:txBody>
      </p:sp>
      <p:sp>
        <p:nvSpPr>
          <p:cNvPr id="12339" name="TextBox 11">
            <a:extLst>
              <a:ext uri="{FF2B5EF4-FFF2-40B4-BE49-F238E27FC236}">
                <a16:creationId xmlns:a16="http://schemas.microsoft.com/office/drawing/2014/main" id="{8B2FDF2A-9AF5-35D6-EF6E-F25FBE97E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6" y="1226494"/>
            <a:ext cx="2336800" cy="7080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sr-Latn-R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Maternal lineages</a:t>
            </a:r>
          </a:p>
          <a:p>
            <a:pPr algn="ctr">
              <a:defRPr/>
            </a:pPr>
            <a:r>
              <a:rPr lang="en-US" altLang="sr-Latn-R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↓</a:t>
            </a:r>
          </a:p>
        </p:txBody>
      </p:sp>
      <p:sp>
        <p:nvSpPr>
          <p:cNvPr id="81" name="Arrow: Up 80">
            <a:extLst>
              <a:ext uri="{FF2B5EF4-FFF2-40B4-BE49-F238E27FC236}">
                <a16:creationId xmlns:a16="http://schemas.microsoft.com/office/drawing/2014/main" id="{1BB369F3-63A5-9221-3EC6-8BE570CAADF0}"/>
              </a:ext>
            </a:extLst>
          </p:cNvPr>
          <p:cNvSpPr/>
          <p:nvPr/>
        </p:nvSpPr>
        <p:spPr>
          <a:xfrm>
            <a:off x="5111842" y="4802755"/>
            <a:ext cx="295275" cy="40005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82" name="Arrow: Up 81">
            <a:extLst>
              <a:ext uri="{FF2B5EF4-FFF2-40B4-BE49-F238E27FC236}">
                <a16:creationId xmlns:a16="http://schemas.microsoft.com/office/drawing/2014/main" id="{02FB5105-504A-A457-1665-C40DA173149B}"/>
              </a:ext>
            </a:extLst>
          </p:cNvPr>
          <p:cNvSpPr/>
          <p:nvPr/>
        </p:nvSpPr>
        <p:spPr>
          <a:xfrm>
            <a:off x="3210017" y="3461317"/>
            <a:ext cx="296863" cy="40005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84" name="Arrow: Up 83">
            <a:extLst>
              <a:ext uri="{FF2B5EF4-FFF2-40B4-BE49-F238E27FC236}">
                <a16:creationId xmlns:a16="http://schemas.microsoft.com/office/drawing/2014/main" id="{A5793394-07B7-280D-ACD2-71FAA0D0181B}"/>
              </a:ext>
            </a:extLst>
          </p:cNvPr>
          <p:cNvSpPr/>
          <p:nvPr/>
        </p:nvSpPr>
        <p:spPr>
          <a:xfrm>
            <a:off x="4024405" y="3488305"/>
            <a:ext cx="295275" cy="40005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DAABF5C3-4EF0-606E-0F16-EB7F5054E9A2}"/>
              </a:ext>
            </a:extLst>
          </p:cNvPr>
          <p:cNvSpPr/>
          <p:nvPr/>
        </p:nvSpPr>
        <p:spPr>
          <a:xfrm>
            <a:off x="3243354" y="3191443"/>
            <a:ext cx="215900" cy="212725"/>
          </a:xfrm>
          <a:prstGeom prst="ellipse">
            <a:avLst/>
          </a:prstGeom>
          <a:solidFill>
            <a:srgbClr val="007E39"/>
          </a:solidFill>
          <a:ln>
            <a:solidFill>
              <a:srgbClr val="007E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FDBCE50-1819-358F-9814-9C5A6175F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076" y="4669780"/>
            <a:ext cx="2235200" cy="4000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sr-Latn-RS" sz="2000" b="1" u="sng" dirty="0">
                <a:solidFill>
                  <a:srgbClr val="00B050"/>
                </a:solidFill>
              </a:rPr>
              <a:t>indi</a:t>
            </a:r>
            <a:r>
              <a:rPr lang="en-US" altLang="sr-Latn-RS" sz="2000" b="1" u="sng" dirty="0">
                <a:solidFill>
                  <a:srgbClr val="00B0F0"/>
                </a:solidFill>
              </a:rPr>
              <a:t>vidu</a:t>
            </a:r>
            <a:r>
              <a:rPr lang="en-US" altLang="sr-Latn-RS" sz="2000" b="1" u="sng" dirty="0">
                <a:solidFill>
                  <a:srgbClr val="FF0000"/>
                </a:solidFill>
              </a:rPr>
              <a:t>als</a:t>
            </a:r>
            <a:r>
              <a:rPr lang="en-US" altLang="sr-Latn-RS" sz="2000" dirty="0"/>
              <a:t> </a:t>
            </a:r>
            <a:r>
              <a:rPr lang="en-US" altLang="sr-Latn-R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= </a:t>
            </a:r>
            <a:r>
              <a:rPr lang="hr-HR" altLang="sr-Latn-R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109</a:t>
            </a:r>
            <a:endParaRPr lang="en-US" altLang="sr-Latn-RS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9F534F-7E60-1EAC-6B35-EB74DEC69978}"/>
              </a:ext>
            </a:extLst>
          </p:cNvPr>
          <p:cNvCxnSpPr>
            <a:cxnSpLocks/>
          </p:cNvCxnSpPr>
          <p:nvPr/>
        </p:nvCxnSpPr>
        <p:spPr>
          <a:xfrm>
            <a:off x="331789" y="3758555"/>
            <a:ext cx="0" cy="876300"/>
          </a:xfrm>
          <a:prstGeom prst="straightConnector1">
            <a:avLst/>
          </a:prstGeom>
          <a:ln w="38100">
            <a:solidFill>
              <a:srgbClr val="007E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39FDF06-78FE-80A8-4A1C-5CF535FFE332}"/>
              </a:ext>
            </a:extLst>
          </p:cNvPr>
          <p:cNvCxnSpPr>
            <a:cxnSpLocks/>
          </p:cNvCxnSpPr>
          <p:nvPr/>
        </p:nvCxnSpPr>
        <p:spPr>
          <a:xfrm>
            <a:off x="898526" y="3777605"/>
            <a:ext cx="0" cy="87630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46E451D-9FFF-3072-437C-3187E5E78BC6}"/>
              </a:ext>
            </a:extLst>
          </p:cNvPr>
          <p:cNvCxnSpPr>
            <a:cxnSpLocks/>
          </p:cNvCxnSpPr>
          <p:nvPr/>
        </p:nvCxnSpPr>
        <p:spPr>
          <a:xfrm>
            <a:off x="1403351" y="3777605"/>
            <a:ext cx="0" cy="8763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3E97BF6-8395-DFD6-A03D-E30FDCE1AFF8}"/>
              </a:ext>
            </a:extLst>
          </p:cNvPr>
          <p:cNvCxnSpPr>
            <a:cxnSpLocks/>
          </p:cNvCxnSpPr>
          <p:nvPr/>
        </p:nvCxnSpPr>
        <p:spPr>
          <a:xfrm>
            <a:off x="898526" y="2388543"/>
            <a:ext cx="0" cy="87630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AA4E6726-6772-FAE8-A0A8-12E71DE43B79}"/>
              </a:ext>
            </a:extLst>
          </p:cNvPr>
          <p:cNvCxnSpPr>
            <a:cxnSpLocks/>
          </p:cNvCxnSpPr>
          <p:nvPr/>
        </p:nvCxnSpPr>
        <p:spPr>
          <a:xfrm>
            <a:off x="334964" y="2382193"/>
            <a:ext cx="0" cy="876300"/>
          </a:xfrm>
          <a:prstGeom prst="straightConnector1">
            <a:avLst/>
          </a:prstGeom>
          <a:ln w="38100">
            <a:solidFill>
              <a:srgbClr val="007E3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51CB232-9625-9E32-499E-78579C39AF93}"/>
              </a:ext>
            </a:extLst>
          </p:cNvPr>
          <p:cNvCxnSpPr>
            <a:cxnSpLocks/>
          </p:cNvCxnSpPr>
          <p:nvPr/>
        </p:nvCxnSpPr>
        <p:spPr>
          <a:xfrm>
            <a:off x="1403351" y="2388543"/>
            <a:ext cx="0" cy="8763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DD931A3E-89C3-D32B-74BD-7F90A2831862}"/>
              </a:ext>
            </a:extLst>
          </p:cNvPr>
          <p:cNvSpPr/>
          <p:nvPr/>
        </p:nvSpPr>
        <p:spPr>
          <a:xfrm>
            <a:off x="4581616" y="2277043"/>
            <a:ext cx="215900" cy="212725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93" name="TextBox 11">
            <a:extLst>
              <a:ext uri="{FF2B5EF4-FFF2-40B4-BE49-F238E27FC236}">
                <a16:creationId xmlns:a16="http://schemas.microsoft.com/office/drawing/2014/main" id="{53B80378-0EC7-379C-53CC-1A2E4565E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2004" y="999105"/>
            <a:ext cx="709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altLang="sr-Latn-RS" sz="2000" b="1" dirty="0">
                <a:solidFill>
                  <a:srgbClr val="007E3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ML1</a:t>
            </a:r>
            <a:endParaRPr lang="en-US" altLang="sr-Latn-RS" sz="2000" b="1" dirty="0">
              <a:solidFill>
                <a:srgbClr val="007E3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11">
            <a:extLst>
              <a:ext uri="{FF2B5EF4-FFF2-40B4-BE49-F238E27FC236}">
                <a16:creationId xmlns:a16="http://schemas.microsoft.com/office/drawing/2014/main" id="{40F9C195-4463-0EB6-12E8-77CCABEA8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2767" y="999105"/>
            <a:ext cx="709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altLang="sr-Latn-RS" sz="20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ML2</a:t>
            </a:r>
            <a:endParaRPr lang="en-US" altLang="sr-Latn-RS" sz="20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TextBox 11">
            <a:extLst>
              <a:ext uri="{FF2B5EF4-FFF2-40B4-BE49-F238E27FC236}">
                <a16:creationId xmlns:a16="http://schemas.microsoft.com/office/drawing/2014/main" id="{6E9DEB79-9C62-5BF3-AE30-51C01D67E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5129" y="1002280"/>
            <a:ext cx="7096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r>
              <a:rPr lang="hr-HR" altLang="sr-Latn-R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ML3</a:t>
            </a:r>
            <a:endParaRPr lang="en-US" altLang="sr-Latn-R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Arrow: Up 97">
            <a:extLst>
              <a:ext uri="{FF2B5EF4-FFF2-40B4-BE49-F238E27FC236}">
                <a16:creationId xmlns:a16="http://schemas.microsoft.com/office/drawing/2014/main" id="{583666A8-E4FF-309F-7C45-2A0EE0B9165E}"/>
              </a:ext>
            </a:extLst>
          </p:cNvPr>
          <p:cNvSpPr/>
          <p:nvPr/>
        </p:nvSpPr>
        <p:spPr>
          <a:xfrm>
            <a:off x="2924267" y="4802755"/>
            <a:ext cx="295275" cy="400050"/>
          </a:xfrm>
          <a:prstGeom prst="up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5CB5F0B-6161-4778-7D12-8066ABB5E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3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5.-6. Pedigree analysis and imputation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5D27088-19FF-8F4A-9FD2-0329886DC288}"/>
              </a:ext>
            </a:extLst>
          </p:cNvPr>
          <p:cNvSpPr txBox="1"/>
          <p:nvPr/>
        </p:nvSpPr>
        <p:spPr>
          <a:xfrm>
            <a:off x="93845" y="6181273"/>
            <a:ext cx="1809568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mag_verif.py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CC3C5ED-8494-2276-70D2-28A00D9007DA}"/>
              </a:ext>
            </a:extLst>
          </p:cNvPr>
          <p:cNvSpPr txBox="1"/>
          <p:nvPr/>
        </p:nvSpPr>
        <p:spPr>
          <a:xfrm>
            <a:off x="1962260" y="6198790"/>
            <a:ext cx="1809568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mag_stat.py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6F3FB1B-0E8C-F8BF-B67A-0A781181181E}"/>
              </a:ext>
            </a:extLst>
          </p:cNvPr>
          <p:cNvSpPr txBox="1"/>
          <p:nvPr/>
        </p:nvSpPr>
        <p:spPr>
          <a:xfrm>
            <a:off x="3741829" y="6198790"/>
            <a:ext cx="2020285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mag_sampl.py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B60FD864-3C8B-6267-DE0A-F50F845CF382}"/>
              </a:ext>
            </a:extLst>
          </p:cNvPr>
          <p:cNvSpPr txBox="1"/>
          <p:nvPr/>
        </p:nvSpPr>
        <p:spPr>
          <a:xfrm>
            <a:off x="5894479" y="6216412"/>
            <a:ext cx="2020285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mag_calc.py</a:t>
            </a:r>
          </a:p>
        </p:txBody>
      </p:sp>
      <p:pic>
        <p:nvPicPr>
          <p:cNvPr id="96" name="Picture 9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BA1039-F630-B1ED-36D4-88F505399B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54" y="650687"/>
            <a:ext cx="4353716" cy="154137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B5541AB4-EFE5-11D3-F097-1184640F200C}"/>
              </a:ext>
            </a:extLst>
          </p:cNvPr>
          <p:cNvSpPr txBox="1"/>
          <p:nvPr/>
        </p:nvSpPr>
        <p:spPr>
          <a:xfrm>
            <a:off x="8997832" y="5386267"/>
            <a:ext cx="265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R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“Molecular pedigree”</a:t>
            </a:r>
            <a:r>
              <a:rPr lang="en-HR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2" name="Up-down Arrow 101">
            <a:extLst>
              <a:ext uri="{FF2B5EF4-FFF2-40B4-BE49-F238E27FC236}">
                <a16:creationId xmlns:a16="http://schemas.microsoft.com/office/drawing/2014/main" id="{66713384-A3E1-9674-7340-4FAE964DCFB4}"/>
              </a:ext>
            </a:extLst>
          </p:cNvPr>
          <p:cNvSpPr/>
          <p:nvPr/>
        </p:nvSpPr>
        <p:spPr>
          <a:xfrm>
            <a:off x="9973456" y="4969101"/>
            <a:ext cx="196572" cy="4000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0F1298-7BE7-1E78-7497-18EE9F441A5D}"/>
              </a:ext>
            </a:extLst>
          </p:cNvPr>
          <p:cNvSpPr txBox="1"/>
          <p:nvPr/>
        </p:nvSpPr>
        <p:spPr>
          <a:xfrm>
            <a:off x="9435345" y="6247795"/>
            <a:ext cx="1525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R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Imputation</a:t>
            </a:r>
            <a:endParaRPr lang="en-HR" b="1" dirty="0">
              <a:solidFill>
                <a:srgbClr val="7F7F7F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32B948-50B8-41D5-5803-8313E8578AB2}"/>
              </a:ext>
            </a:extLst>
          </p:cNvPr>
          <p:cNvSpPr txBox="1"/>
          <p:nvPr/>
        </p:nvSpPr>
        <p:spPr>
          <a:xfrm>
            <a:off x="9564652" y="4498561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R" b="1" dirty="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Pedigree</a:t>
            </a:r>
            <a:endParaRPr lang="en-HR" b="1" dirty="0">
              <a:solidFill>
                <a:srgbClr val="7F7F7F"/>
              </a:solidFill>
            </a:endParaRPr>
          </a:p>
        </p:txBody>
      </p:sp>
      <p:sp>
        <p:nvSpPr>
          <p:cNvPr id="100" name="Up-down Arrow 99">
            <a:extLst>
              <a:ext uri="{FF2B5EF4-FFF2-40B4-BE49-F238E27FC236}">
                <a16:creationId xmlns:a16="http://schemas.microsoft.com/office/drawing/2014/main" id="{6D14A73B-A2AA-5F74-D5F9-2C8B9C484AC7}"/>
              </a:ext>
            </a:extLst>
          </p:cNvPr>
          <p:cNvSpPr/>
          <p:nvPr/>
        </p:nvSpPr>
        <p:spPr>
          <a:xfrm>
            <a:off x="9985600" y="5794824"/>
            <a:ext cx="196572" cy="40005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</p:spTree>
    <p:extLst>
      <p:ext uri="{BB962C8B-B14F-4D97-AF65-F5344CB8AC3E}">
        <p14:creationId xmlns:p14="http://schemas.microsoft.com/office/powerpoint/2010/main" val="301914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E31D5-D99D-67DF-9E29-3F72B483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A3123F-21A0-41CF-F274-7EE82293DCF7}"/>
              </a:ext>
            </a:extLst>
          </p:cNvPr>
          <p:cNvSpPr txBox="1"/>
          <p:nvPr/>
        </p:nvSpPr>
        <p:spPr>
          <a:xfrm rot="20713726">
            <a:off x="9197969" y="5630475"/>
            <a:ext cx="1523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44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chocib Script Latin Pro" panose="020F05020202040302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Summer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036B87-77B3-B883-0798-43617E9B9B9B}"/>
              </a:ext>
            </a:extLst>
          </p:cNvPr>
          <p:cNvSpPr txBox="1"/>
          <p:nvPr/>
        </p:nvSpPr>
        <p:spPr>
          <a:xfrm rot="20713726">
            <a:off x="6628457" y="6161590"/>
            <a:ext cx="627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4400" b="1" i="1" dirty="0">
                <a:solidFill>
                  <a:schemeClr val="accent1">
                    <a:lumMod val="40000"/>
                    <a:lumOff val="60000"/>
                  </a:schemeClr>
                </a:solidFill>
                <a:latin typeface="Cochocib Script Latin Pro" panose="020F0502020204030204" pitchFamily="2" charset="0"/>
                <a:ea typeface="Calibri" panose="020F0502020204030204" pitchFamily="34" charset="0"/>
                <a:cs typeface="Calibri" panose="020F0502020204030204" pitchFamily="34" charset="0"/>
              </a:rPr>
              <a:t>School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4D9175-791A-C9D2-8210-1AE5B3ECEC9B}"/>
              </a:ext>
            </a:extLst>
          </p:cNvPr>
          <p:cNvSpPr txBox="1"/>
          <p:nvPr/>
        </p:nvSpPr>
        <p:spPr>
          <a:xfrm>
            <a:off x="10315497" y="5442211"/>
            <a:ext cx="201168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800"/>
              </a:spcAft>
            </a:pPr>
            <a:r>
              <a:rPr lang="en-GB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Bioinformatics approaches in animal </a:t>
            </a:r>
            <a:r>
              <a:rPr lang="hr-HR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GB" sz="20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breeding</a:t>
            </a:r>
            <a:endParaRPr lang="hr-HR" sz="2000" dirty="0">
              <a:solidFill>
                <a:schemeClr val="accent2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542FF5-2145-B651-EDB4-34231E0A17EC}"/>
              </a:ext>
            </a:extLst>
          </p:cNvPr>
          <p:cNvSpPr txBox="1"/>
          <p:nvPr/>
        </p:nvSpPr>
        <p:spPr>
          <a:xfrm>
            <a:off x="110367" y="749354"/>
            <a:ext cx="55828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000" b="1" i="0" u="none" strike="noStrike" dirty="0">
                <a:solidFill>
                  <a:srgbClr val="7F7F7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 going projects leaded by our group:</a:t>
            </a:r>
          </a:p>
        </p:txBody>
      </p:sp>
      <p:sp>
        <p:nvSpPr>
          <p:cNvPr id="6" name="Rectangle 116">
            <a:extLst>
              <a:ext uri="{FF2B5EF4-FFF2-40B4-BE49-F238E27FC236}">
                <a16:creationId xmlns:a16="http://schemas.microsoft.com/office/drawing/2014/main" id="{69B74C79-2761-83A5-3D18-7CEADE84B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855" y="1583746"/>
            <a:ext cx="11247315" cy="9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sr-Latn-RS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2023-2027, </a:t>
            </a:r>
            <a:r>
              <a:rPr lang="en-GB" altLang="sr-Latn-RS" sz="2000" b="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PhenoGeno</a:t>
            </a:r>
            <a:r>
              <a:rPr lang="en-GB" altLang="sr-Latn-RS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“Responding to innovations in phenomics and genomics in dairy cattle breeding“ HRZZ, IP-2022-10-6914, project manager Prof. Ino </a:t>
            </a:r>
            <a:r>
              <a:rPr lang="en-GB" altLang="sr-Latn-RS" sz="2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Čurik</a:t>
            </a:r>
            <a:r>
              <a:rPr lang="en-GB" altLang="sr-Latn-RS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sr-Latn-RS" sz="2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PhD.H</a:t>
            </a:r>
            <a:endParaRPr lang="en-GB" altLang="sr-Latn-RS" sz="2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116">
            <a:extLst>
              <a:ext uri="{FF2B5EF4-FFF2-40B4-BE49-F238E27FC236}">
                <a16:creationId xmlns:a16="http://schemas.microsoft.com/office/drawing/2014/main" id="{5E79B196-EA75-AB0C-52CC-EA59CC2BC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56" y="2896394"/>
            <a:ext cx="11421488" cy="958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sr-Latn-RS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2023-2027, </a:t>
            </a:r>
            <a:r>
              <a:rPr lang="en-GB" altLang="sr-Latn-RS" sz="2000" b="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Gabridge</a:t>
            </a:r>
            <a:r>
              <a:rPr lang="en-GB" altLang="sr-Latn-RS" sz="2000" b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“Bridging the Disciplinary Gap: Integrating Animal Genetics and Archaeology in Croatia“ HRZZ IP-2022-10-8926, project manager Prof. Vlatka </a:t>
            </a:r>
            <a:r>
              <a:rPr lang="en-GB" altLang="sr-Latn-RS" sz="2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Čubrić</a:t>
            </a:r>
            <a:r>
              <a:rPr lang="en-GB" altLang="sr-Latn-RS" sz="2000" b="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sr-Latn-RS" sz="2000" b="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Čurik</a:t>
            </a:r>
            <a:endParaRPr lang="en-GB" altLang="sr-Latn-RS" sz="2000" b="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579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AutoShape 8" descr="data:image/jpeg;base64,/9j/4AAQSkZJRgABAQAAAQABAAD/2wCEAAkGBxAPDw0PDw0QDw8NDQ8PDw0PDxAPDBANFBEWFxQRFBQYHCgiGBolHBQVITEhJTUsLi4uFx8zODMsNygtLisBCgoKDgwMFA0QFCsZFBkrKys3NywrLCsrKysrKysrKysrNys3KysrKysrKysrKysrKysrKysrKysrKysrKysrK//AABEIAMIBAwMBIgACEQEDEQH/xAAbAAEBAAIDAQAAAAAAAAAAAAAAAQIGBAUHA//EAEQQAAICAQMBBAQLBQQLAQAAAAABAgMRBAUSIQYxQVETFCJhBxYyVFVxgZKU0dIVQlKRkxeEobIkMzRTYnJ0gqOx4SP/xAAVAQEBAAAAAAAAAAAAAAAAAAAAAf/EABQRAQAAAAAAAAAAAAAAAAAAAAD/2gAMAwEAAhEDEQA/APcSZKAJkZGBgBkpMFAEZQBMjIwMAMlyTBcAAABMjJSYAZGRgYAoAAjYyUgDIyMDAFAAAmSkwAyMjAwAyUmCgAAAAAAAAAAAAAAAAACAUAAAAAAGQAAAAAAAAAAAAAAAAAGQAAAE4jiUAAABGhgoAnEcSgCJFAAEwUAY8S8SgCYKAAI0UATiOJQBOJUAAAAE4k4mQAnEYKAAAAmCcTIATiCgAARoCgmPeTD8wMgTD8ygAAwAJgmPeBkCY94QFAAAEwTD8wMgTHvGH5gUAAARoY94FBjh+Zce8CgiKAAJgCgxw/MuPeBQTD8ygAAAAAAAAACAUAgFAAAAAAAAAAAAAAAABCgAAAAAAAAAAAAAAAAee+u9p31jRs/F92bL+WPDPXvPhq+0faPSxdl22aDU1x6yhpdRKNyjjw5N5+xM2H4pz+kL/q6fmaFq6LZQsjXuFun53XrUSrU7Nc7oWSg4Rum36KCUUkq0svLy00lRt3Z/4Udt1UH6e79n3Qx6TTa1qmaz3OMn0mun1+aWUdr8e9o+ltF+Jr/M817ObDt+krlCe3R1kpzc/T6umF1vd8lZSSXj08zvFRtnjsGk7/mVXcQbZLt1tP0tovxNf5nE3X4Sdq09U7f2hp7uK6VUWwstk/JRTNcs0+2dMbDpPwVR1+87Rtepospe11aWUkmr9Np4VXwaeU01/LD7yju9J2m7Qa2Cv0m1aTTaeaUqpa2+TsnBro8Raa+1GT3HtP4VbN/Vu/Ua7pdNHT6K2qV9l8aIwlp+CWl1sJxwoxlZXKKuXRJclyWejfRG81dk5yjGf7QvXKKeOjxlZ789frA6mOv7UT9qFOz8JdY8p3qfF93JKXRnzv3ztNQnOzbts1EY9ZV6fUSrta8cc5fmbB8U5+G4XpeXTH/s0rctNZGzVwr19lFi1Hor7cSv1KjCEXCFXN8acqXJyistyXVY6hsPZz4VNDqVKGsztmogszo1j4QfvrsaSkvrw/cdwu3e0/S2i/E1/meZ9nuz+h0rulbo3uE75qUrtbCN889c4ysdW22+9nfxo2zHXYNJ4dfUqiDbPj5tX0rovxNf5nx1vwibTVXOx7lpbOEW+FV0LLZYWcRin1ZrNmn2xd2w6R/3Ko4e47btd9NtMtnpodkJRVtGmhXfB+E4SXc0/s8yjstF2w3zcY+m23adNVpJf6rUa6+WbY5+UoR4tL7Me8+j3HtT/utl/q3/AKzXdn22vS6W/T+sTt08KbJVxlFUayuazKLjfCUecct+xPPesNY67ptXZid1FF3r2oh6WqE+DanKOYro5Z6sDr69w7UT6wp2fHd7U70+UfZk+ku7knj3YE917TVKU7NFtd3FN+jpvnCckk+5zljyO9+KU/DcL10Xl5fWajvWjsqv1NcNdOu+Cqg7rIvUWRolyknVXJ8Iyk8pzw2uOFh9SDtdh+FTTWylRuFUtr1EE8x1LxpptPD4WtJP7ce5s73497V9K6L8TX+Z5hs3Z7R033ajUU27nZesSs10Vek89ZJNYbeEsvOMdMdTYo0bZ9AaT8FUBtvx82r6V0X4mv8AMxt7f7TGMpPdNI+KzxhfXKb9ySfVmqz022Y6bDpH/cqjj36Pa5wlXPZNNBWRlHlDSwrsSaxmMo9Yv3oo5ei7dbtufOe0bTV6opyjHW627jGxrxVaw1492e7vPs9w7UeNWy/1b8/5zXuy2zU6NTojqLLNJNS5U2wjXqY568qtRDi49cNxlmLx3LvNp7M9np6nR6e71zUVc4f6uUlZJJNrrJt57iDBbj2ll8inaOnSXKy/5fe+OJdVhx8uuST3LtPDq9JtNiS+RC62Mn7k5SSO6XZKaxjcL15935msb/oLKNROEdZJXQ08XVbdGV0I1zk1OcaXLhKaccJyzjvw8rFHL2b4U6vS+rbpppbZflpWWy56KbSzhW4wnj617zYl282n6V0X4mv8zy3b+z2mjqpavVK/dLHFxfrijZUs4w1HHgspJ9FnojY4UbZ47BpPwVRBuHx72j6W0X4mv8yS7ebQk3+1tH08FqK2/wCWTUpafbMdNh0mf+iqPk9PtndLYtIk+n+x1p/4FHM0/b/XbjO5bLtsLqap8HrNVb6Oly6d0Vjzfc33d3U+r3DtOs5p2Ze70t3n/wAxq/ZrY6dFbOOnvn6tdOTs0uorXLjJYaq1EONlUsJLKbT8Uzauy+wvVUSnDV6mmENRdXCErFbJwjNqMnLk+9eBB8nvnaGPszo2zku/hK2UPdh8wd8uyMvn9z9+F+YKOvj8LmyPH+nYz4um7H+U893SvQ7hq7p7ddbZdqZJv1fnKvLWPSyqSck+7OV4d6PS3q9Z8xn9yP6T6V6jXzXFaV1/W+EfrfcBoS7KXV3woq5ylXQ5W6qdjaps4+xBOSfpJ+MsYjFebeDm2bT2jlKThvtNUHJuFUa6eFcG/ZgspvCWF4m/aPZPYmr5ylOz5XB4io9/HJfi1pf4bPvAaDDa+0nJWLfqkuSmqpV0uKWc8G8JteB1Gs7PWV3VVWJ1wui4x1ddkowjfJtxqbXWtPKUZ5azhPB6q+zel6+zP7xdX2ehKpQqm4uOePP2o4ffF+7IHjVmlo0V9D3DVXwnTapxrvm/RS4v5Trl1z78PzT8vRYfC1ssUovXZaWG1Tdxz7vZOSnuNPsSod0F3NNTX2d/+JmtVrPmU+uE3wj3fdA4q+FzZPn3/hu/SaJ2k1W27jrZ36K6y2+5RjjTuxekx3OdWOTa7sqL6YPRXqdXjpo5eHXhH9JnXqtdL2Y6Rx9/yF9vRAaBHshbXPS6dekutlByusnOS9BH91yk8/8A6SfVQjjilltdDsJ7T2gk8073TRUoxjCqNdTUYxil4pvLxl+9s33QbPLE5aibc7E1it4UU+/qZrszpf4Z/e/+AefPaO0kuq7QVxWMYddDfTpnu8cZ+06zddjuqshPUKPHUW2z1GspclVTdZNyc3FdY1OTeZp+y221jqerPsxpvKf3y3dnq/ROuuUoPOYtvkk/Hp5MDxbc9pq0sow3DVaiEVZGUFba3TZxaaypY9J9ftJ+49E03wr7LCEIvXJtRWeNNvHOO5eycxV7hp/Y9H6WtPCUfajxz3peH1GXrWr+ZS+6v0gcX+13ZPnz/o3fpNL7YbttW56mF2m1E7NR6P0cfQOdds1nKhKDWZJNtppPvfRm/es6vu9Sl92P6TKGs13yY6SSz4/I/wAcIDz6PZK2mOlg1bdfqLHN12OaVNGetk+SfBd0Y145SefJtdpZs2/LENNvNWmprXGFfCqUnhtylNyz7TbZvm27PbJu3UTxJr2YQfWPTGc+Z9PivpvKf3wPPXtHaSXdv9ccey810dWv3u7xOs3vZNVXi/VL1mVlkPW9TRluCjVXX6eNUU3P5CclFprOUn4eqy7M6b+Gf3y/sGmMJwg5x5dU88lGXmB4vu+yw06a1ms1C09mHXZ6eUtPbCXVLlJ4sj5PMujSa6Ze+7X8KGzUUVVS10cwgo4hTZxjjol0jjw8DslRuGmbjCCtq69IvMX/ANvgZrVav5lL7q/SBxf7XNk+fP8Ao3fpNS7b9odn3SdE6tXKd1acYOnnVfmS6wxLHJPp0Weq8TdlqtZ8yn9yP6TKvWa7uWiks/vYUX/PCA86XZS2qiFjjdbdqbUqdNbKyGI9OU5co4rrjHq5OOZNpJe0jubdk3uL4aPdqtJTH9xwrdjk/wCPl5RUYru6L+e9bftN85+l1MlHHya4vlLPg2z6y7N6Zttqxtttvn1bfiB59+yO0j6Lf61x6N+jo9p9/Lu6d6X2HA3vY9fGt36prcL4quFk6OMbJVQc25qCWJWJTS4rjlR80en/ABb0vT2Z/ePpXsNEVNR9Iua6+1nqu6X1r8wPGdy2SNMHZdrNT6ndFShfC6xVOLWOKlJr2f8AgzmLymnnpuXZv4R9m0elp071sV6OPFRhVNpJeL4xxl+47uWk1+mk/Qr0tbfdHx+uPgzKOr1nzGf3I4/ygcX+13ZPnz/o3fpByPWNX8ys+5H9IA3IAEEKAAAAAAAAAAAAAAACFAAAAAAAAAAhQAAAAAAAAAAAAAATIyMDAFAAEbGSkwAyMjAwBQMAATJSYAZGRgYAZKTBQBMlGAJkZGBgBkpMFAAACZGRgYAZLkmBgCgACZGS4JgBkDAAoAAAAAAAAAAAAAAAAAAAZAAAAAAAAAAAAAAAAAAAAAAAAAAjRQBjxLxKAJxKAAAAE4k4mQAx4lSKAAAAmCcTIATiOJQAAAEaHEoAx4l4lAESKAAJgoAx4l4lAE4lAAAAACYfmMMCgAACNDHvAoMcPzLh+YFBEUAATAFBjh+ZcPzAoJ1KAAI0BQTD8xh+YFBMMqAAAACYJh+YGQJh+YAoAAAmCYfmBkDHD8wBkAAAAAAAAAAAAAAAAgAAAAAAAAAAAAAAAAAAAAAAAAAAAAH/2Q==">
            <a:extLst>
              <a:ext uri="{FF2B5EF4-FFF2-40B4-BE49-F238E27FC236}">
                <a16:creationId xmlns:a16="http://schemas.microsoft.com/office/drawing/2014/main" id="{2AC9C2CD-5A90-C27F-B56F-A84AB8AAC1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6" y="-1752600"/>
            <a:ext cx="53054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299" name="AutoShape 14" descr="Image result for environmental factors">
            <a:extLst>
              <a:ext uri="{FF2B5EF4-FFF2-40B4-BE49-F238E27FC236}">
                <a16:creationId xmlns:a16="http://schemas.microsoft.com/office/drawing/2014/main" id="{3403D221-BFF4-86EE-B720-5EFAF75C3C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0" name="AutoShape 16" descr="Image result for environmental factors">
            <a:extLst>
              <a:ext uri="{FF2B5EF4-FFF2-40B4-BE49-F238E27FC236}">
                <a16:creationId xmlns:a16="http://schemas.microsoft.com/office/drawing/2014/main" id="{751CA704-ADE2-A2E5-B5E0-EC2D3D9648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301" name="AutoShape 18" descr="Image result for environmental factors">
            <a:extLst>
              <a:ext uri="{FF2B5EF4-FFF2-40B4-BE49-F238E27FC236}">
                <a16:creationId xmlns:a16="http://schemas.microsoft.com/office/drawing/2014/main" id="{A664CD3A-A325-D1E0-4423-6D17300BB8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E1BF92-9F1D-A689-FA38-15812C6D3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6.1-2. Mitogenome impact on the milk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61AD7-7AC6-A847-7E4E-4BF844778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2" y="1304331"/>
            <a:ext cx="11927853" cy="44265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E5E484-BF07-6091-D3F8-4A16C3B0CC54}"/>
              </a:ext>
            </a:extLst>
          </p:cNvPr>
          <p:cNvSpPr/>
          <p:nvPr/>
        </p:nvSpPr>
        <p:spPr>
          <a:xfrm>
            <a:off x="8301271" y="2187969"/>
            <a:ext cx="855024" cy="25175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E01425-F7C1-538E-BD79-6CA8EA8B5506}"/>
              </a:ext>
            </a:extLst>
          </p:cNvPr>
          <p:cNvCxnSpPr>
            <a:cxnSpLocks/>
          </p:cNvCxnSpPr>
          <p:nvPr/>
        </p:nvCxnSpPr>
        <p:spPr>
          <a:xfrm>
            <a:off x="6381471" y="1617953"/>
            <a:ext cx="0" cy="3087585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706F1DE-29F0-5EC1-7A06-81CEE4A68281}"/>
              </a:ext>
            </a:extLst>
          </p:cNvPr>
          <p:cNvSpPr txBox="1"/>
          <p:nvPr/>
        </p:nvSpPr>
        <p:spPr>
          <a:xfrm>
            <a:off x="117476" y="5852014"/>
            <a:ext cx="9320212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Bayesian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numerical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procedure -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integrated nested Laplace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approximations</a:t>
            </a:r>
            <a:r>
              <a:rPr kumimoji="0" lang="hr-HR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(INLA)</a:t>
            </a:r>
            <a:endParaRPr kumimoji="0" lang="hr-HR" altLang="sr-Latn-RS" sz="1800" b="0" i="0" u="none" strike="noStrike" kern="1200" cap="none" spc="0" normalizeH="0" baseline="0" noProof="0" dirty="0">
              <a:ln>
                <a:noFill/>
              </a:ln>
              <a:solidFill>
                <a:srgbClr val="51515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51515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Linear mix model - Animal model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98AF57-FBC2-342D-EBD9-92704E149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Deleterious mutation detection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B30E0F14-1C15-D5C8-A10D-A9B884D8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276" y="1006025"/>
            <a:ext cx="2575844" cy="1594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F6CA5E68-FBE0-51E1-921B-02AB6BEF2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456" y="4091413"/>
            <a:ext cx="4236092" cy="2358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E48A60F1-5E14-31AF-2721-40D7559BF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1929" y="2734224"/>
            <a:ext cx="27366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sr-Latn-R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Homoplasmic mutation</a:t>
            </a:r>
            <a:endParaRPr lang="hr-HR" altLang="en-HR" sz="1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0B5590B-4578-24DA-6702-D208C27469DA}"/>
              </a:ext>
            </a:extLst>
          </p:cNvPr>
          <p:cNvSpPr txBox="1">
            <a:spLocks/>
          </p:cNvSpPr>
          <p:nvPr/>
        </p:nvSpPr>
        <p:spPr>
          <a:xfrm>
            <a:off x="103902" y="6224714"/>
            <a:ext cx="6613979" cy="48335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buNone/>
              <a:defRPr/>
            </a:pPr>
            <a:r>
              <a:rPr lang="en-US" altLang="en-US" sz="1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First detrimental mitogenome mutation in cattle</a:t>
            </a:r>
            <a:endParaRPr lang="en-GB" sz="18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 defTabSz="914377">
              <a:buNone/>
              <a:defRPr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</a:rPr>
              <a:t>	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31FECC35-2D24-421B-0B54-9B87BC5B8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5831" y="2775571"/>
            <a:ext cx="3389075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sr-Latn-RS" sz="1400" b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Histopathological examination and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sr-Latn-RS" sz="1400" b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IHC detection of caspase-3 – apoptosis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sr-Latn-RS" sz="1400" b="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oedema in the eye bulb and brain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77DA4DC-8B1C-2F06-D22E-A4BF04BC06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28" b="56722"/>
          <a:stretch/>
        </p:blipFill>
        <p:spPr bwMode="auto">
          <a:xfrm>
            <a:off x="6067805" y="875919"/>
            <a:ext cx="2575844" cy="19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2A1EA22-BB10-9676-6F6D-DC9D148467E5}"/>
              </a:ext>
            </a:extLst>
          </p:cNvPr>
          <p:cNvSpPr txBox="1"/>
          <p:nvPr/>
        </p:nvSpPr>
        <p:spPr>
          <a:xfrm>
            <a:off x="103902" y="6526584"/>
            <a:ext cx="68840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odel for better understanding of the pathogenesis of LHON </a:t>
            </a:r>
            <a:endParaRPr lang="en-HR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8615" name="Rectangle 9">
            <a:extLst>
              <a:ext uri="{FF2B5EF4-FFF2-40B4-BE49-F238E27FC236}">
                <a16:creationId xmlns:a16="http://schemas.microsoft.com/office/drawing/2014/main" id="{D65298C3-7A69-C718-F72E-D4ADDABB0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1948" y="3052096"/>
            <a:ext cx="13092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sr-Latn-R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Gavtraža</a:t>
            </a:r>
            <a:endParaRPr lang="hr-HR" altLang="sr-Latn-RS" sz="1800" b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29" name="Content Placeholder 19">
            <a:extLst>
              <a:ext uri="{FF2B5EF4-FFF2-40B4-BE49-F238E27FC236}">
                <a16:creationId xmlns:a16="http://schemas.microsoft.com/office/drawing/2014/main" id="{487D93D0-E2CC-96A2-E839-FA29A73E44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1" t="21128" r="18399" b="12045"/>
          <a:stretch/>
        </p:blipFill>
        <p:spPr bwMode="auto">
          <a:xfrm>
            <a:off x="3438921" y="882065"/>
            <a:ext cx="2015257" cy="192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3F80EEB-2023-C460-516F-42813A5FDD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" y="912540"/>
            <a:ext cx="2736644" cy="1886960"/>
          </a:xfrm>
          <a:prstGeom prst="rect">
            <a:avLst/>
          </a:prstGeom>
        </p:spPr>
      </p:pic>
      <p:sp>
        <p:nvSpPr>
          <p:cNvPr id="30" name="Rectangle 9">
            <a:extLst>
              <a:ext uri="{FF2B5EF4-FFF2-40B4-BE49-F238E27FC236}">
                <a16:creationId xmlns:a16="http://schemas.microsoft.com/office/drawing/2014/main" id="{8A19C382-4141-CAAF-67FF-7B4E8E2F0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13" y="3027815"/>
            <a:ext cx="1890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sr-Latn-R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Multifasta file</a:t>
            </a:r>
            <a:endParaRPr lang="hr-HR" altLang="sr-Latn-RS" sz="1800" b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052FBE7-9370-7DD4-A750-7D1A0BE245D6}"/>
              </a:ext>
            </a:extLst>
          </p:cNvPr>
          <p:cNvSpPr/>
          <p:nvPr/>
        </p:nvSpPr>
        <p:spPr>
          <a:xfrm rot="16200000">
            <a:off x="2995079" y="1600697"/>
            <a:ext cx="258292" cy="413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C1B3A61B-044D-1D57-1C39-AB13C3688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5838" y="2794337"/>
            <a:ext cx="18901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altLang="sr-Latn-R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Exophthalmos</a:t>
            </a:r>
            <a:endParaRPr lang="hr-HR" altLang="sr-Latn-RS" sz="1800" b="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76920A4A-EB84-A211-A293-D0E3FB731377}"/>
              </a:ext>
            </a:extLst>
          </p:cNvPr>
          <p:cNvSpPr/>
          <p:nvPr/>
        </p:nvSpPr>
        <p:spPr>
          <a:xfrm rot="16200000">
            <a:off x="5614853" y="1596606"/>
            <a:ext cx="258292" cy="413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BCBF433B-F924-9B1C-9B13-9BFED2EC16EC}"/>
              </a:ext>
            </a:extLst>
          </p:cNvPr>
          <p:cNvSpPr/>
          <p:nvPr/>
        </p:nvSpPr>
        <p:spPr>
          <a:xfrm rot="16200000">
            <a:off x="8797102" y="1606276"/>
            <a:ext cx="258292" cy="413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D80077-565B-A1BC-D4DA-5275AB772D34}"/>
              </a:ext>
            </a:extLst>
          </p:cNvPr>
          <p:cNvCxnSpPr>
            <a:cxnSpLocks/>
          </p:cNvCxnSpPr>
          <p:nvPr/>
        </p:nvCxnSpPr>
        <p:spPr>
          <a:xfrm flipH="1">
            <a:off x="3941754" y="1311407"/>
            <a:ext cx="312798" cy="22936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own Arrow 41">
            <a:extLst>
              <a:ext uri="{FF2B5EF4-FFF2-40B4-BE49-F238E27FC236}">
                <a16:creationId xmlns:a16="http://schemas.microsoft.com/office/drawing/2014/main" id="{F942E97A-FCD5-DD26-CB99-CB9AD3919837}"/>
              </a:ext>
            </a:extLst>
          </p:cNvPr>
          <p:cNvSpPr/>
          <p:nvPr/>
        </p:nvSpPr>
        <p:spPr>
          <a:xfrm rot="5400000">
            <a:off x="6243075" y="5300068"/>
            <a:ext cx="258292" cy="413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439CFCBC-1AC4-1509-4562-6D66F197A492}"/>
              </a:ext>
            </a:extLst>
          </p:cNvPr>
          <p:cNvSpPr/>
          <p:nvPr/>
        </p:nvSpPr>
        <p:spPr>
          <a:xfrm>
            <a:off x="10393537" y="3439096"/>
            <a:ext cx="258292" cy="413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/>
          </a:p>
        </p:txBody>
      </p:sp>
      <p:sp>
        <p:nvSpPr>
          <p:cNvPr id="45" name="Rectangle 10">
            <a:extLst>
              <a:ext uri="{FF2B5EF4-FFF2-40B4-BE49-F238E27FC236}">
                <a16:creationId xmlns:a16="http://schemas.microsoft.com/office/drawing/2014/main" id="{0B0880FA-E940-BC93-57B0-1C1E6C67C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9649" y="6419051"/>
            <a:ext cx="29674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110000"/>
              <a:buFont typeface="Wingdings" pitchFamily="2" charset="2"/>
              <a:buChar char="§"/>
              <a:defRPr sz="3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8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7E00"/>
              </a:buClr>
              <a:buSzPct val="110000"/>
              <a:buFont typeface="Wingdings" pitchFamily="2" charset="2"/>
              <a:buChar char="§"/>
              <a:defRPr sz="1600" b="1">
                <a:solidFill>
                  <a:schemeClr val="tx1"/>
                </a:solidFill>
                <a:latin typeface="Arial Narrow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altLang="sr-Latn-RS" sz="18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Maternal lineage analysis</a:t>
            </a:r>
            <a:endParaRPr lang="hr-HR" altLang="en-HR" sz="18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2B405E7E-9FF9-4EC4-9A9D-0510CCAFE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92" y="3864009"/>
            <a:ext cx="4311673" cy="25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Down Arrow 27">
            <a:extLst>
              <a:ext uri="{FF2B5EF4-FFF2-40B4-BE49-F238E27FC236}">
                <a16:creationId xmlns:a16="http://schemas.microsoft.com/office/drawing/2014/main" id="{A71E85D2-286A-B553-D1EA-7FEFB005513B}"/>
              </a:ext>
            </a:extLst>
          </p:cNvPr>
          <p:cNvSpPr/>
          <p:nvPr/>
        </p:nvSpPr>
        <p:spPr>
          <a:xfrm rot="10800000">
            <a:off x="1373768" y="2831652"/>
            <a:ext cx="124832" cy="271904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R">
              <a:solidFill>
                <a:srgbClr val="C00000"/>
              </a:solidFill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41D307-07E6-7FF0-EE36-590141490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36" y="3489403"/>
            <a:ext cx="4716992" cy="2225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941FBF-011F-F77E-CBB4-4583949AB6EF}"/>
              </a:ext>
            </a:extLst>
          </p:cNvPr>
          <p:cNvSpPr txBox="1"/>
          <p:nvPr/>
        </p:nvSpPr>
        <p:spPr>
          <a:xfrm>
            <a:off x="198306" y="5693776"/>
            <a:ext cx="62030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10"/>
              </a:rPr>
              <a:t>https://pubmed.ncbi.nlm.nih.gov/35683014/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697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0"/>
    </mc:Choice>
    <mc:Fallback xmlns="">
      <p:transition spd="slow" advTm="3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010D751-5CFE-6D97-20D5-BB895AEC59CE}"/>
              </a:ext>
            </a:extLst>
          </p:cNvPr>
          <p:cNvSpPr txBox="1">
            <a:spLocks/>
          </p:cNvSpPr>
          <p:nvPr/>
        </p:nvSpPr>
        <p:spPr>
          <a:xfrm>
            <a:off x="111144" y="722946"/>
            <a:ext cx="9947323" cy="120949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defTabSz="914377">
              <a:defRPr/>
            </a:pP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F</a:t>
            </a:r>
            <a:r>
              <a:rPr lang="en-GB" sz="2400" baseline="-25000" dirty="0">
                <a:solidFill>
                  <a:srgbClr val="6C6C6C">
                    <a:lumMod val="75000"/>
                  </a:srgbClr>
                </a:solidFill>
              </a:rPr>
              <a:t>ST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 values: </a:t>
            </a:r>
            <a:r>
              <a:rPr lang="en-GB" sz="2400" b="1" dirty="0">
                <a:solidFill>
                  <a:srgbClr val="C00000"/>
                </a:solidFill>
              </a:rPr>
              <a:t>mitogenome SNPs (317) </a:t>
            </a: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vs </a:t>
            </a:r>
            <a:r>
              <a:rPr lang="en-GB" sz="2400" b="1" dirty="0">
                <a:solidFill>
                  <a:srgbClr val="0070C0"/>
                </a:solidFill>
              </a:rPr>
              <a:t>autosomal SNPs (70242)</a:t>
            </a:r>
            <a:r>
              <a:rPr lang="en-GB" sz="2400" dirty="0">
                <a:solidFill>
                  <a:srgbClr val="0070C0"/>
                </a:solidFill>
              </a:rPr>
              <a:t> </a:t>
            </a:r>
            <a:endParaRPr lang="en-GB" dirty="0">
              <a:solidFill>
                <a:srgbClr val="6C6C6C">
                  <a:lumMod val="75000"/>
                </a:srgbClr>
              </a:solidFill>
            </a:endParaRPr>
          </a:p>
          <a:p>
            <a:pPr marL="0" indent="0" defTabSz="914377">
              <a:buNone/>
              <a:defRPr/>
            </a:pPr>
            <a:r>
              <a:rPr lang="en-GB" sz="2400" dirty="0">
                <a:solidFill>
                  <a:srgbClr val="6C6C6C">
                    <a:lumMod val="75000"/>
                  </a:srgbClr>
                </a:solidFill>
              </a:rPr>
              <a:t>	</a:t>
            </a:r>
            <a:endParaRPr lang="en-GB" dirty="0">
              <a:solidFill>
                <a:srgbClr val="6C6C6C">
                  <a:lumMod val="75000"/>
                </a:srgb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FB0A9A8-C5B5-3C43-AEBC-937245657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Mitogenome and nuclear diversity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89E015A-A259-68A8-B98D-2EB4CFDE7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111180"/>
              </p:ext>
            </p:extLst>
          </p:nvPr>
        </p:nvGraphicFramePr>
        <p:xfrm>
          <a:off x="111144" y="2115317"/>
          <a:ext cx="11788755" cy="3041647"/>
        </p:xfrm>
        <a:graphic>
          <a:graphicData uri="http://schemas.openxmlformats.org/drawingml/2006/table">
            <a:tbl>
              <a:tblPr/>
              <a:tblGrid>
                <a:gridCol w="1203612">
                  <a:extLst>
                    <a:ext uri="{9D8B030D-6E8A-4147-A177-3AD203B41FA5}">
                      <a16:colId xmlns:a16="http://schemas.microsoft.com/office/drawing/2014/main" val="746304830"/>
                    </a:ext>
                  </a:extLst>
                </a:gridCol>
                <a:gridCol w="730223">
                  <a:extLst>
                    <a:ext uri="{9D8B030D-6E8A-4147-A177-3AD203B41FA5}">
                      <a16:colId xmlns:a16="http://schemas.microsoft.com/office/drawing/2014/main" val="109107327"/>
                    </a:ext>
                  </a:extLst>
                </a:gridCol>
                <a:gridCol w="594080">
                  <a:extLst>
                    <a:ext uri="{9D8B030D-6E8A-4147-A177-3AD203B41FA5}">
                      <a16:colId xmlns:a16="http://schemas.microsoft.com/office/drawing/2014/main" val="2091469334"/>
                    </a:ext>
                  </a:extLst>
                </a:gridCol>
                <a:gridCol w="631210">
                  <a:extLst>
                    <a:ext uri="{9D8B030D-6E8A-4147-A177-3AD203B41FA5}">
                      <a16:colId xmlns:a16="http://schemas.microsoft.com/office/drawing/2014/main" val="1415370644"/>
                    </a:ext>
                  </a:extLst>
                </a:gridCol>
                <a:gridCol w="552431">
                  <a:extLst>
                    <a:ext uri="{9D8B030D-6E8A-4147-A177-3AD203B41FA5}">
                      <a16:colId xmlns:a16="http://schemas.microsoft.com/office/drawing/2014/main" val="1790246992"/>
                    </a:ext>
                  </a:extLst>
                </a:gridCol>
                <a:gridCol w="635729">
                  <a:extLst>
                    <a:ext uri="{9D8B030D-6E8A-4147-A177-3AD203B41FA5}">
                      <a16:colId xmlns:a16="http://schemas.microsoft.com/office/drawing/2014/main" val="2216125673"/>
                    </a:ext>
                  </a:extLst>
                </a:gridCol>
                <a:gridCol w="507443">
                  <a:extLst>
                    <a:ext uri="{9D8B030D-6E8A-4147-A177-3AD203B41FA5}">
                      <a16:colId xmlns:a16="http://schemas.microsoft.com/office/drawing/2014/main" val="1807525738"/>
                    </a:ext>
                  </a:extLst>
                </a:gridCol>
                <a:gridCol w="660228">
                  <a:extLst>
                    <a:ext uri="{9D8B030D-6E8A-4147-A177-3AD203B41FA5}">
                      <a16:colId xmlns:a16="http://schemas.microsoft.com/office/drawing/2014/main" val="1177060475"/>
                    </a:ext>
                  </a:extLst>
                </a:gridCol>
                <a:gridCol w="577439">
                  <a:extLst>
                    <a:ext uri="{9D8B030D-6E8A-4147-A177-3AD203B41FA5}">
                      <a16:colId xmlns:a16="http://schemas.microsoft.com/office/drawing/2014/main" val="61297523"/>
                    </a:ext>
                  </a:extLst>
                </a:gridCol>
                <a:gridCol w="643587">
                  <a:extLst>
                    <a:ext uri="{9D8B030D-6E8A-4147-A177-3AD203B41FA5}">
                      <a16:colId xmlns:a16="http://schemas.microsoft.com/office/drawing/2014/main" val="341537781"/>
                    </a:ext>
                  </a:extLst>
                </a:gridCol>
                <a:gridCol w="495067">
                  <a:extLst>
                    <a:ext uri="{9D8B030D-6E8A-4147-A177-3AD203B41FA5}">
                      <a16:colId xmlns:a16="http://schemas.microsoft.com/office/drawing/2014/main" val="3371089766"/>
                    </a:ext>
                  </a:extLst>
                </a:gridCol>
                <a:gridCol w="581703">
                  <a:extLst>
                    <a:ext uri="{9D8B030D-6E8A-4147-A177-3AD203B41FA5}">
                      <a16:colId xmlns:a16="http://schemas.microsoft.com/office/drawing/2014/main" val="3953685082"/>
                    </a:ext>
                  </a:extLst>
                </a:gridCol>
                <a:gridCol w="581703">
                  <a:extLst>
                    <a:ext uri="{9D8B030D-6E8A-4147-A177-3AD203B41FA5}">
                      <a16:colId xmlns:a16="http://schemas.microsoft.com/office/drawing/2014/main" val="2785991512"/>
                    </a:ext>
                  </a:extLst>
                </a:gridCol>
                <a:gridCol w="705470">
                  <a:extLst>
                    <a:ext uri="{9D8B030D-6E8A-4147-A177-3AD203B41FA5}">
                      <a16:colId xmlns:a16="http://schemas.microsoft.com/office/drawing/2014/main" val="702667197"/>
                    </a:ext>
                  </a:extLst>
                </a:gridCol>
                <a:gridCol w="519820">
                  <a:extLst>
                    <a:ext uri="{9D8B030D-6E8A-4147-A177-3AD203B41FA5}">
                      <a16:colId xmlns:a16="http://schemas.microsoft.com/office/drawing/2014/main" val="1113347423"/>
                    </a:ext>
                  </a:extLst>
                </a:gridCol>
                <a:gridCol w="581703">
                  <a:extLst>
                    <a:ext uri="{9D8B030D-6E8A-4147-A177-3AD203B41FA5}">
                      <a16:colId xmlns:a16="http://schemas.microsoft.com/office/drawing/2014/main" val="4067650268"/>
                    </a:ext>
                  </a:extLst>
                </a:gridCol>
                <a:gridCol w="495067">
                  <a:extLst>
                    <a:ext uri="{9D8B030D-6E8A-4147-A177-3AD203B41FA5}">
                      <a16:colId xmlns:a16="http://schemas.microsoft.com/office/drawing/2014/main" val="2884662519"/>
                    </a:ext>
                  </a:extLst>
                </a:gridCol>
                <a:gridCol w="1092240">
                  <a:extLst>
                    <a:ext uri="{9D8B030D-6E8A-4147-A177-3AD203B41FA5}">
                      <a16:colId xmlns:a16="http://schemas.microsoft.com/office/drawing/2014/main" val="1753386754"/>
                    </a:ext>
                  </a:extLst>
                </a:gridCol>
              </a:tblGrid>
              <a:tr h="378411">
                <a:tc>
                  <a:txBody>
                    <a:bodyPr/>
                    <a:lstStyle/>
                    <a:p>
                      <a:pPr algn="l" fontAlgn="b"/>
                      <a:endParaRPr lang="en-H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(12)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(13)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(10)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(24)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(30)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(85)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889858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 algn="l" fontAlgn="b"/>
                      <a:endParaRPr lang="en-H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Katerini O.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Short. Pin.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Short. Rod.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Katerini T.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Sla.Syr.Pod.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Murbodner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Boskarin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Holstein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0981418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Short. Pin.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339482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Short. Rod.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0766161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Katerini T.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632263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Sla.Syr.Pod.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2F529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6176398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138811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marL="0" marR="0" lvl="0" indent="0" algn="l" defTabSz="9143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Murbodner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6113793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Boskarin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HR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389765"/>
                  </a:ext>
                </a:extLst>
              </a:tr>
              <a:tr h="290042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Holstein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AD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HR" sz="1600" b="1" i="0" u="none" strike="noStrike" dirty="0">
                          <a:solidFill>
                            <a:srgbClr val="2F5293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HR" sz="1600" b="1" i="0" u="none" strike="noStrike" dirty="0">
                          <a:solidFill>
                            <a:srgbClr val="30549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004108"/>
                  </a:ext>
                </a:extLst>
              </a:tr>
            </a:tbl>
          </a:graphicData>
        </a:graphic>
      </p:graphicFrame>
      <p:graphicFrame>
        <p:nvGraphicFramePr>
          <p:cNvPr id="42" name="Table 6">
            <a:extLst>
              <a:ext uri="{FF2B5EF4-FFF2-40B4-BE49-F238E27FC236}">
                <a16:creationId xmlns:a16="http://schemas.microsoft.com/office/drawing/2014/main" id="{C8EE84ED-3DA6-50CD-827C-2CC017EF3088}"/>
              </a:ext>
            </a:extLst>
          </p:cNvPr>
          <p:cNvGraphicFramePr>
            <a:graphicFrameLocks noGrp="1"/>
          </p:cNvGraphicFramePr>
          <p:nvPr/>
        </p:nvGraphicFramePr>
        <p:xfrm>
          <a:off x="60922" y="5750953"/>
          <a:ext cx="298026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2772">
                  <a:extLst>
                    <a:ext uri="{9D8B030D-6E8A-4147-A177-3AD203B41FA5}">
                      <a16:colId xmlns:a16="http://schemas.microsoft.com/office/drawing/2014/main" val="1678871383"/>
                    </a:ext>
                  </a:extLst>
                </a:gridCol>
                <a:gridCol w="1947494">
                  <a:extLst>
                    <a:ext uri="{9D8B030D-6E8A-4147-A177-3AD203B41FA5}">
                      <a16:colId xmlns:a16="http://schemas.microsoft.com/office/drawing/2014/main" val="233833577"/>
                    </a:ext>
                  </a:extLst>
                </a:gridCol>
              </a:tblGrid>
              <a:tr h="244164"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&lt;0.05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little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162058"/>
                  </a:ext>
                </a:extLst>
              </a:tr>
            </a:tbl>
          </a:graphicData>
        </a:graphic>
      </p:graphicFrame>
      <p:sp>
        <p:nvSpPr>
          <p:cNvPr id="43" name="CasellaDiTesto 5">
            <a:extLst>
              <a:ext uri="{FF2B5EF4-FFF2-40B4-BE49-F238E27FC236}">
                <a16:creationId xmlns:a16="http://schemas.microsoft.com/office/drawing/2014/main" id="{43261418-2B21-820A-DD93-F2894FD2D19F}"/>
              </a:ext>
            </a:extLst>
          </p:cNvPr>
          <p:cNvSpPr txBox="1"/>
          <p:nvPr/>
        </p:nvSpPr>
        <p:spPr>
          <a:xfrm>
            <a:off x="7619859" y="6318174"/>
            <a:ext cx="298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i="1" dirty="0"/>
              <a:t>Hart and Clark 1997</a:t>
            </a:r>
          </a:p>
        </p:txBody>
      </p:sp>
      <p:pic>
        <p:nvPicPr>
          <p:cNvPr id="20" name="Picture 19" descr="A large brown cow standing on top of a field&#10;&#10;Description automatically generated">
            <a:extLst>
              <a:ext uri="{FF2B5EF4-FFF2-40B4-BE49-F238E27FC236}">
                <a16:creationId xmlns:a16="http://schemas.microsoft.com/office/drawing/2014/main" id="{312DF430-9D11-469F-71ED-6D34BA4243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94" t="15459" r="17150" b="5001"/>
          <a:stretch/>
        </p:blipFill>
        <p:spPr>
          <a:xfrm>
            <a:off x="6289414" y="1221325"/>
            <a:ext cx="1078902" cy="893992"/>
          </a:xfrm>
          <a:prstGeom prst="rect">
            <a:avLst/>
          </a:prstGeom>
        </p:spPr>
      </p:pic>
      <p:pic>
        <p:nvPicPr>
          <p:cNvPr id="21" name="Picture 20" descr="A cow is standing in the middle of a field&#10;&#10;Description automatically generated">
            <a:extLst>
              <a:ext uri="{FF2B5EF4-FFF2-40B4-BE49-F238E27FC236}">
                <a16:creationId xmlns:a16="http://schemas.microsoft.com/office/drawing/2014/main" id="{1964D0C3-4B63-2385-DBCD-C6E960643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8" t="18579" r="19508" b="8163"/>
          <a:stretch/>
        </p:blipFill>
        <p:spPr>
          <a:xfrm>
            <a:off x="7520113" y="1385813"/>
            <a:ext cx="897794" cy="742959"/>
          </a:xfrm>
          <a:prstGeom prst="rect">
            <a:avLst/>
          </a:prstGeom>
        </p:spPr>
      </p:pic>
      <p:pic>
        <p:nvPicPr>
          <p:cNvPr id="22" name="Picture 21" descr="A cow standing in a field&#10;&#10;Description automatically generated">
            <a:extLst>
              <a:ext uri="{FF2B5EF4-FFF2-40B4-BE49-F238E27FC236}">
                <a16:creationId xmlns:a16="http://schemas.microsoft.com/office/drawing/2014/main" id="{5EEA04C4-6D33-7269-1EA8-AC218DE309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6" t="6961" r="2086" b="4623"/>
          <a:stretch/>
        </p:blipFill>
        <p:spPr>
          <a:xfrm>
            <a:off x="9879057" y="1390510"/>
            <a:ext cx="999690" cy="687330"/>
          </a:xfrm>
          <a:prstGeom prst="rect">
            <a:avLst/>
          </a:prstGeom>
        </p:spPr>
      </p:pic>
      <p:pic>
        <p:nvPicPr>
          <p:cNvPr id="3" name="Picture 2" descr="A brown cow with a yellow tag&#10;&#10;Description automatically generated with medium confidence">
            <a:extLst>
              <a:ext uri="{FF2B5EF4-FFF2-40B4-BE49-F238E27FC236}">
                <a16:creationId xmlns:a16="http://schemas.microsoft.com/office/drawing/2014/main" id="{84F6EE41-18CC-6594-FA52-A9CA71D36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334" y="1427223"/>
            <a:ext cx="1083316" cy="687331"/>
          </a:xfrm>
          <a:prstGeom prst="rect">
            <a:avLst/>
          </a:prstGeom>
        </p:spPr>
      </p:pic>
      <p:pic>
        <p:nvPicPr>
          <p:cNvPr id="5" name="Picture 4" descr="A picture containing cow, standing, black, white&#10;&#10;Description automatically generated">
            <a:extLst>
              <a:ext uri="{FF2B5EF4-FFF2-40B4-BE49-F238E27FC236}">
                <a16:creationId xmlns:a16="http://schemas.microsoft.com/office/drawing/2014/main" id="{E94AF171-1D10-F79C-E1C0-02EEBF0902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464" y="1279194"/>
            <a:ext cx="1202971" cy="856515"/>
          </a:xfrm>
          <a:prstGeom prst="rect">
            <a:avLst/>
          </a:prstGeom>
        </p:spPr>
      </p:pic>
      <p:pic>
        <p:nvPicPr>
          <p:cNvPr id="7" name="Picture 6" descr="A white cow with a black background&#10;&#10;Description automatically generated">
            <a:extLst>
              <a:ext uri="{FF2B5EF4-FFF2-40B4-BE49-F238E27FC236}">
                <a16:creationId xmlns:a16="http://schemas.microsoft.com/office/drawing/2014/main" id="{B3D1E4D1-CB2C-3436-EB8A-5058A56F6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30" y="1270575"/>
            <a:ext cx="1364858" cy="953113"/>
          </a:xfrm>
          <a:prstGeom prst="rect">
            <a:avLst/>
          </a:prstGeom>
        </p:spPr>
      </p:pic>
      <p:pic>
        <p:nvPicPr>
          <p:cNvPr id="10" name="Picture 9" descr="A picture containing cow, standing, outdoor, brown&#10;&#10;Description automatically generated">
            <a:extLst>
              <a:ext uri="{FF2B5EF4-FFF2-40B4-BE49-F238E27FC236}">
                <a16:creationId xmlns:a16="http://schemas.microsoft.com/office/drawing/2014/main" id="{24CD72B9-61CC-49F1-DB88-1E142455FB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294" y="1270575"/>
            <a:ext cx="1313409" cy="1076995"/>
          </a:xfrm>
          <a:prstGeom prst="rect">
            <a:avLst/>
          </a:prstGeom>
        </p:spPr>
      </p:pic>
      <p:pic>
        <p:nvPicPr>
          <p:cNvPr id="14" name="Picture 13" descr="A cow with horns&#10;&#10;Description automatically generated with medium confidence">
            <a:extLst>
              <a:ext uri="{FF2B5EF4-FFF2-40B4-BE49-F238E27FC236}">
                <a16:creationId xmlns:a16="http://schemas.microsoft.com/office/drawing/2014/main" id="{6E183C1C-4624-B049-987D-CA036006A7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19" y="1412126"/>
            <a:ext cx="1364858" cy="779919"/>
          </a:xfrm>
          <a:prstGeom prst="rect">
            <a:avLst/>
          </a:prstGeom>
        </p:spPr>
      </p:pic>
      <p:pic>
        <p:nvPicPr>
          <p:cNvPr id="25" name="Picture 24" descr="A picture containing cow, mammal, standing, bovine&#10;&#10;Description automatically generated">
            <a:extLst>
              <a:ext uri="{FF2B5EF4-FFF2-40B4-BE49-F238E27FC236}">
                <a16:creationId xmlns:a16="http://schemas.microsoft.com/office/drawing/2014/main" id="{85182828-FBB9-EDAF-744C-AB6DDE53AB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03" y="1309196"/>
            <a:ext cx="1114833" cy="826513"/>
          </a:xfrm>
          <a:prstGeom prst="rect">
            <a:avLst/>
          </a:prstGeom>
        </p:spPr>
      </p:pic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A5188B76-888E-DF2C-ABAE-3D251708DC4B}"/>
              </a:ext>
            </a:extLst>
          </p:cNvPr>
          <p:cNvGraphicFramePr>
            <a:graphicFrameLocks noGrp="1"/>
          </p:cNvGraphicFramePr>
          <p:nvPr/>
        </p:nvGraphicFramePr>
        <p:xfrm>
          <a:off x="3041026" y="5753868"/>
          <a:ext cx="298026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33">
                  <a:extLst>
                    <a:ext uri="{9D8B030D-6E8A-4147-A177-3AD203B41FA5}">
                      <a16:colId xmlns:a16="http://schemas.microsoft.com/office/drawing/2014/main" val="1678871383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33833577"/>
                    </a:ext>
                  </a:extLst>
                </a:gridCol>
              </a:tblGrid>
              <a:tr h="244164"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 – 0.15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moderate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107297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F333A419-4EE1-9BF0-4039-D72BDEFD1C6D}"/>
              </a:ext>
            </a:extLst>
          </p:cNvPr>
          <p:cNvGraphicFramePr>
            <a:graphicFrameLocks noGrp="1"/>
          </p:cNvGraphicFramePr>
          <p:nvPr/>
        </p:nvGraphicFramePr>
        <p:xfrm>
          <a:off x="6021617" y="5756275"/>
          <a:ext cx="298026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33">
                  <a:extLst>
                    <a:ext uri="{9D8B030D-6E8A-4147-A177-3AD203B41FA5}">
                      <a16:colId xmlns:a16="http://schemas.microsoft.com/office/drawing/2014/main" val="1678871383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33833577"/>
                    </a:ext>
                  </a:extLst>
                </a:gridCol>
              </a:tblGrid>
              <a:tr h="244164"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 – 0.25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noProof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great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88009"/>
                  </a:ext>
                </a:extLst>
              </a:tr>
            </a:tbl>
          </a:graphicData>
        </a:graphic>
      </p:graphicFrame>
      <p:graphicFrame>
        <p:nvGraphicFramePr>
          <p:cNvPr id="23" name="Table 6">
            <a:extLst>
              <a:ext uri="{FF2B5EF4-FFF2-40B4-BE49-F238E27FC236}">
                <a16:creationId xmlns:a16="http://schemas.microsoft.com/office/drawing/2014/main" id="{DD336210-DD20-A0E4-278D-AA801032DDEC}"/>
              </a:ext>
            </a:extLst>
          </p:cNvPr>
          <p:cNvGraphicFramePr>
            <a:graphicFrameLocks noGrp="1"/>
          </p:cNvGraphicFramePr>
          <p:nvPr/>
        </p:nvGraphicFramePr>
        <p:xfrm>
          <a:off x="9001453" y="5747395"/>
          <a:ext cx="298026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133">
                  <a:extLst>
                    <a:ext uri="{9D8B030D-6E8A-4147-A177-3AD203B41FA5}">
                      <a16:colId xmlns:a16="http://schemas.microsoft.com/office/drawing/2014/main" val="1678871383"/>
                    </a:ext>
                  </a:extLst>
                </a:gridCol>
                <a:gridCol w="1490133">
                  <a:extLst>
                    <a:ext uri="{9D8B030D-6E8A-4147-A177-3AD203B41FA5}">
                      <a16:colId xmlns:a16="http://schemas.microsoft.com/office/drawing/2014/main" val="233833577"/>
                    </a:ext>
                  </a:extLst>
                </a:gridCol>
              </a:tblGrid>
              <a:tr h="244164"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 0.25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very great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275239"/>
                  </a:ext>
                </a:extLst>
              </a:tr>
            </a:tbl>
          </a:graphicData>
        </a:graphic>
      </p:graphicFrame>
      <p:graphicFrame>
        <p:nvGraphicFramePr>
          <p:cNvPr id="24" name="Table 6">
            <a:extLst>
              <a:ext uri="{FF2B5EF4-FFF2-40B4-BE49-F238E27FC236}">
                <a16:creationId xmlns:a16="http://schemas.microsoft.com/office/drawing/2014/main" id="{132C134E-7D0C-797D-F39E-B0F9B714407F}"/>
              </a:ext>
            </a:extLst>
          </p:cNvPr>
          <p:cNvGraphicFramePr>
            <a:graphicFrameLocks noGrp="1"/>
          </p:cNvGraphicFramePr>
          <p:nvPr/>
        </p:nvGraphicFramePr>
        <p:xfrm>
          <a:off x="4518933" y="5417710"/>
          <a:ext cx="2980266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0266">
                  <a:extLst>
                    <a:ext uri="{9D8B030D-6E8A-4147-A177-3AD203B41FA5}">
                      <a16:colId xmlns:a16="http://schemas.microsoft.com/office/drawing/2014/main" val="1678871383"/>
                    </a:ext>
                  </a:extLst>
                </a:gridCol>
              </a:tblGrid>
              <a:tr h="224256">
                <a:tc>
                  <a:txBody>
                    <a:bodyPr/>
                    <a:lstStyle/>
                    <a:p>
                      <a:pPr algn="ctr"/>
                      <a:r>
                        <a:rPr lang="en-US" sz="1400" noProof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Genetic 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differentiation levels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1876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4221800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05319-4129-7024-B70F-8E3DC07E5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A1F09A9-9FDB-C17D-DDF0-426C425BE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Mitogenome and nuclear diversity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F6947-939D-76D3-E9BD-369DEE520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582" y="717579"/>
            <a:ext cx="5594200" cy="2147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D8811-2EFB-6842-4186-99DDE38E9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39" y="2997892"/>
            <a:ext cx="7238210" cy="37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18976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5E074-F00C-B31A-0C6F-7463C8859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E9278A0-1A58-AB14-EFF9-F38AE8A22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Mitogenome and nuclear diversity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79B127-3F75-E536-BE9F-D8ACF1F2BC96}"/>
              </a:ext>
            </a:extLst>
          </p:cNvPr>
          <p:cNvSpPr txBox="1"/>
          <p:nvPr/>
        </p:nvSpPr>
        <p:spPr>
          <a:xfrm>
            <a:off x="-12700" y="8291600"/>
            <a:ext cx="115506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FST is the proportion of the total genetic variance contained in a subpopulation (the S subscript) relative to the total genetic variance (the T subscript). Values </a:t>
            </a:r>
            <a:r>
              <a:rPr lang="en-GB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can range from 0 to 1</a:t>
            </a:r>
            <a:r>
              <a:rPr lang="en-GB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High FST implies a considerable degree of differentiation among populations.</a:t>
            </a:r>
            <a:endParaRPr lang="en-HR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E1D860-A654-20CA-22CD-A80F0001F72A}"/>
              </a:ext>
            </a:extLst>
          </p:cNvPr>
          <p:cNvSpPr txBox="1"/>
          <p:nvPr/>
        </p:nvSpPr>
        <p:spPr>
          <a:xfrm>
            <a:off x="-25400" y="7854346"/>
            <a:ext cx="9761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fixation index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GB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F</a:t>
            </a:r>
            <a:r>
              <a:rPr lang="en-GB" b="1" i="0" u="none" strike="noStrike" baseline="-25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 is a measure of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2" tooltip="Population differentiation"/>
              </a:rPr>
              <a:t>population differentiation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due to </a:t>
            </a:r>
            <a:r>
              <a:rPr lang="en-GB" b="0" i="0" u="none" strike="noStrike" dirty="0">
                <a:solidFill>
                  <a:srgbClr val="0B0080"/>
                </a:solidFill>
                <a:effectLst/>
                <a:latin typeface="Arial" panose="020B0604020202020204" pitchFamily="34" charset="0"/>
                <a:hlinkClick r:id="rId3" tooltip="Genetic structure"/>
              </a:rPr>
              <a:t>genetic structure</a:t>
            </a:r>
            <a:r>
              <a:rPr lang="en-GB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en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51EE9-A16F-D805-BF61-1C790ADCC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55" y="652697"/>
            <a:ext cx="10266144" cy="608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3332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AutoShape 6">
            <a:extLst>
              <a:ext uri="{FF2B5EF4-FFF2-40B4-BE49-F238E27FC236}">
                <a16:creationId xmlns:a16="http://schemas.microsoft.com/office/drawing/2014/main" id="{6AC603BD-A54C-AA1D-32F9-9BC053FEBD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1014" y="-1207673"/>
            <a:ext cx="5305425" cy="3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39" name="AutoShape 14" descr="Image result for environmental factors">
            <a:extLst>
              <a:ext uri="{FF2B5EF4-FFF2-40B4-BE49-F238E27FC236}">
                <a16:creationId xmlns:a16="http://schemas.microsoft.com/office/drawing/2014/main" id="{92B85D59-962E-2A6C-B02B-1F71E0EC5C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51013" y="55286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1" name="AutoShape 18" descr="Image result for environmental factors">
            <a:extLst>
              <a:ext uri="{FF2B5EF4-FFF2-40B4-BE49-F238E27FC236}">
                <a16:creationId xmlns:a16="http://schemas.microsoft.com/office/drawing/2014/main" id="{4907444D-60EE-752A-605D-74A98BE3DF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55813" y="857665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5CB5F0B-6161-4778-7D12-8066ABB5E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3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*New version of Magellan 2.0 (2.1) !!!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20AA458-BAF0-5D26-BB13-F0C0AA230873}"/>
              </a:ext>
            </a:extLst>
          </p:cNvPr>
          <p:cNvSpPr txBox="1"/>
          <p:nvPr/>
        </p:nvSpPr>
        <p:spPr>
          <a:xfrm>
            <a:off x="7056438" y="2113592"/>
            <a:ext cx="5277017" cy="29494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Pedigree drawing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Paternal inheritance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Haplogroup 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Imputation of GGP SNPs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Potential disease identification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NEOGEN GGP final report and </a:t>
            </a:r>
            <a:r>
              <a:rPr lang="en-GB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export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5B36292-B5EE-EF66-D4C5-23F4C0BED84B}"/>
              </a:ext>
            </a:extLst>
          </p:cNvPr>
          <p:cNvSpPr txBox="1"/>
          <p:nvPr/>
        </p:nvSpPr>
        <p:spPr>
          <a:xfrm>
            <a:off x="6894692" y="1569605"/>
            <a:ext cx="4298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version – testing!!!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81393DF-F1FC-4AF9-35B5-CF2DF38F7502}"/>
              </a:ext>
            </a:extLst>
          </p:cNvPr>
          <p:cNvCxnSpPr>
            <a:cxnSpLocks/>
          </p:cNvCxnSpPr>
          <p:nvPr/>
        </p:nvCxnSpPr>
        <p:spPr>
          <a:xfrm>
            <a:off x="8669199" y="2031270"/>
            <a:ext cx="0" cy="314833"/>
          </a:xfrm>
          <a:prstGeom prst="straightConnector1">
            <a:avLst/>
          </a:prstGeom>
          <a:ln w="38100">
            <a:solidFill>
              <a:srgbClr val="5151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F176DC8-5B1C-5D5E-3436-BFAE0B52815C}"/>
              </a:ext>
            </a:extLst>
          </p:cNvPr>
          <p:cNvSpPr txBox="1"/>
          <p:nvPr/>
        </p:nvSpPr>
        <p:spPr>
          <a:xfrm>
            <a:off x="6796101" y="5850591"/>
            <a:ext cx="2079586" cy="456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SNP string (.fasta)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1974F6C-6190-E837-B2A0-CF530BE6918F}"/>
              </a:ext>
            </a:extLst>
          </p:cNvPr>
          <p:cNvSpPr txBox="1"/>
          <p:nvPr/>
        </p:nvSpPr>
        <p:spPr>
          <a:xfrm>
            <a:off x="8937723" y="5850591"/>
            <a:ext cx="3286020" cy="87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.lgen .fam .map </a:t>
            </a:r>
          </a:p>
          <a:p>
            <a:pPr>
              <a:lnSpc>
                <a:spcPct val="150000"/>
              </a:lnSpc>
              <a:defRPr/>
            </a:pP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(.ped, .map; .bim, .bam, .fam)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30F573D-A14A-03B3-97A0-A1FB31DBF31D}"/>
              </a:ext>
            </a:extLst>
          </p:cNvPr>
          <p:cNvCxnSpPr>
            <a:cxnSpLocks/>
          </p:cNvCxnSpPr>
          <p:nvPr/>
        </p:nvCxnSpPr>
        <p:spPr>
          <a:xfrm flipH="1">
            <a:off x="8419157" y="5144091"/>
            <a:ext cx="250042" cy="706500"/>
          </a:xfrm>
          <a:prstGeom prst="straightConnector1">
            <a:avLst/>
          </a:prstGeom>
          <a:ln w="38100">
            <a:solidFill>
              <a:srgbClr val="5151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7E66EAB-70EB-0D5C-B220-178D64E9C312}"/>
              </a:ext>
            </a:extLst>
          </p:cNvPr>
          <p:cNvCxnSpPr>
            <a:cxnSpLocks/>
          </p:cNvCxnSpPr>
          <p:nvPr/>
        </p:nvCxnSpPr>
        <p:spPr>
          <a:xfrm>
            <a:off x="9082174" y="5142592"/>
            <a:ext cx="230206" cy="707999"/>
          </a:xfrm>
          <a:prstGeom prst="straightConnector1">
            <a:avLst/>
          </a:prstGeom>
          <a:ln w="38100">
            <a:solidFill>
              <a:srgbClr val="51515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32CBBBC8-08CE-133F-CB27-2C4C7FFD7EBE}"/>
              </a:ext>
            </a:extLst>
          </p:cNvPr>
          <p:cNvGrpSpPr/>
          <p:nvPr/>
        </p:nvGrpSpPr>
        <p:grpSpPr>
          <a:xfrm>
            <a:off x="7293283" y="801426"/>
            <a:ext cx="5759537" cy="644582"/>
            <a:chOff x="7064996" y="5993053"/>
            <a:chExt cx="5759537" cy="64458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689A864-028A-1983-BE90-4E7FEE161000}"/>
                </a:ext>
              </a:extLst>
            </p:cNvPr>
            <p:cNvSpPr txBox="1"/>
            <p:nvPr/>
          </p:nvSpPr>
          <p:spPr>
            <a:xfrm>
              <a:off x="7064996" y="5993053"/>
              <a:ext cx="5759537" cy="5778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GB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Dalibor </a:t>
              </a:r>
              <a:r>
                <a:rPr lang="en-GB" sz="2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Hršak</a:t>
              </a:r>
              <a:endParaRPr lang="en-GB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3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20D64B2E-071D-87BC-BA70-4AD5461BF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0065" y="6046417"/>
              <a:ext cx="1549400" cy="591218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A62999D-FE7C-F9BC-7077-8D716B8FEF7D}"/>
                </a:ext>
              </a:extLst>
            </p:cNvPr>
            <p:cNvSpPr txBox="1"/>
            <p:nvPr/>
          </p:nvSpPr>
          <p:spPr>
            <a:xfrm>
              <a:off x="10758048" y="6013787"/>
              <a:ext cx="1237408" cy="4969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GB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Croatia</a:t>
              </a:r>
            </a:p>
          </p:txBody>
        </p:sp>
      </p:grp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9F2D61F-9AB1-4181-E7AA-9B87AEED0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21" y="664294"/>
            <a:ext cx="6416905" cy="6145544"/>
          </a:xfrm>
          <a:prstGeom prst="rect">
            <a:avLst/>
          </a:prstGeom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13FE2254-CFD1-CD5A-FF9D-603C55AC83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3" b="7599"/>
          <a:stretch/>
        </p:blipFill>
        <p:spPr>
          <a:xfrm>
            <a:off x="2527816" y="4581440"/>
            <a:ext cx="2451087" cy="20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02052F-DB7E-4D54-9DE0-5B049F251ECF}"/>
              </a:ext>
            </a:extLst>
          </p:cNvPr>
          <p:cNvSpPr txBox="1">
            <a:spLocks/>
          </p:cNvSpPr>
          <p:nvPr/>
        </p:nvSpPr>
        <p:spPr>
          <a:xfrm>
            <a:off x="258430" y="923750"/>
            <a:ext cx="11074400" cy="4191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 defTabSz="914377">
              <a:defRPr/>
            </a:pPr>
            <a:r>
              <a:rPr lang="en-GB" b="1" dirty="0">
                <a:solidFill>
                  <a:srgbClr val="6C6C6C">
                    <a:lumMod val="75000"/>
                  </a:srgbClr>
                </a:solidFill>
              </a:rPr>
              <a:t>317(310)</a:t>
            </a:r>
            <a:r>
              <a:rPr lang="en-GB" dirty="0">
                <a:solidFill>
                  <a:srgbClr val="6C6C6C">
                    <a:lumMod val="75000"/>
                  </a:srgbClr>
                </a:solidFill>
              </a:rPr>
              <a:t>/331 mitogenome SNPs have been successfully validated </a:t>
            </a:r>
          </a:p>
          <a:p>
            <a:pPr marL="342891" indent="-342891" defTabSz="914377">
              <a:defRPr/>
            </a:pPr>
            <a:endParaRPr lang="en-GB" dirty="0">
              <a:solidFill>
                <a:srgbClr val="6C6C6C">
                  <a:lumMod val="75000"/>
                </a:srgbClr>
              </a:solidFill>
            </a:endParaRPr>
          </a:p>
          <a:p>
            <a:pPr marL="342891" indent="-342891" defTabSz="914377">
              <a:defRPr/>
            </a:pPr>
            <a:r>
              <a:rPr lang="en-GB" dirty="0">
                <a:solidFill>
                  <a:srgbClr val="6C6C6C">
                    <a:lumMod val="75000"/>
                  </a:srgbClr>
                </a:solidFill>
              </a:rPr>
              <a:t>Contribution as </a:t>
            </a:r>
            <a:r>
              <a:rPr lang="en-GB" b="1" dirty="0">
                <a:solidFill>
                  <a:srgbClr val="6C6C6C">
                    <a:lumMod val="75000"/>
                  </a:srgbClr>
                </a:solidFill>
              </a:rPr>
              <a:t>additional information</a:t>
            </a:r>
            <a:r>
              <a:rPr lang="en-GB" dirty="0">
                <a:solidFill>
                  <a:srgbClr val="6C6C6C">
                    <a:lumMod val="75000"/>
                  </a:srgbClr>
                </a:solidFill>
              </a:rPr>
              <a:t> to autosomal markers in Neogene </a:t>
            </a:r>
            <a:r>
              <a:rPr lang="en-GB" altLang="sr-Latn-RS" dirty="0">
                <a:latin typeface="Calibri" panose="020F0502020204030204" pitchFamily="34" charset="0"/>
                <a:cs typeface="Calibri" panose="020F0502020204030204" pitchFamily="34" charset="0"/>
              </a:rPr>
              <a:t>GGP Bovine 100K </a:t>
            </a:r>
            <a:r>
              <a:rPr lang="en-GB" dirty="0">
                <a:solidFill>
                  <a:srgbClr val="6C6C6C">
                    <a:lumMod val="75000"/>
                  </a:srgbClr>
                </a:solidFill>
              </a:rPr>
              <a:t>:</a:t>
            </a:r>
          </a:p>
          <a:p>
            <a:pPr lvl="2" indent="-342891">
              <a:defRPr/>
            </a:pPr>
            <a:r>
              <a:rPr lang="en-GB" sz="2800" dirty="0">
                <a:solidFill>
                  <a:srgbClr val="6C6C6C">
                    <a:lumMod val="75000"/>
                  </a:srgbClr>
                </a:solidFill>
              </a:rPr>
              <a:t>biodiversity </a:t>
            </a:r>
          </a:p>
          <a:p>
            <a:pPr lvl="2" indent="-342891">
              <a:defRPr/>
            </a:pPr>
            <a:r>
              <a:rPr lang="en-GB" sz="2800" dirty="0">
                <a:solidFill>
                  <a:srgbClr val="6C6C6C">
                    <a:lumMod val="75000"/>
                  </a:srgbClr>
                </a:solidFill>
              </a:rPr>
              <a:t>population genomic analyses</a:t>
            </a:r>
          </a:p>
          <a:p>
            <a:pPr lvl="2" indent="-342891">
              <a:defRPr/>
            </a:pPr>
            <a:r>
              <a:rPr lang="en-GB" sz="2800" dirty="0">
                <a:solidFill>
                  <a:srgbClr val="6C6C6C">
                    <a:lumMod val="75000"/>
                  </a:srgbClr>
                </a:solidFill>
              </a:rPr>
              <a:t>cattle breeding </a:t>
            </a:r>
          </a:p>
          <a:p>
            <a:pPr lvl="2" indent="-342891">
              <a:defRPr/>
            </a:pPr>
            <a:r>
              <a:rPr lang="en-GB" sz="2800" dirty="0">
                <a:solidFill>
                  <a:srgbClr val="6C6C6C">
                    <a:lumMod val="75000"/>
                  </a:srgbClr>
                </a:solidFill>
              </a:rPr>
              <a:t>detrimental mutation detection</a:t>
            </a:r>
          </a:p>
          <a:p>
            <a:pPr marL="800080" lvl="2" indent="0">
              <a:buNone/>
              <a:defRPr/>
            </a:pPr>
            <a:endParaRPr lang="en-GB" sz="2800" dirty="0">
              <a:solidFill>
                <a:srgbClr val="6C6C6C">
                  <a:lumMod val="75000"/>
                </a:srgbClr>
              </a:solidFill>
            </a:endParaRPr>
          </a:p>
          <a:p>
            <a:pPr marL="0" lvl="2" indent="355591">
              <a:defRPr/>
            </a:pPr>
            <a:r>
              <a:rPr lang="en-GB" sz="2800" dirty="0">
                <a:solidFill>
                  <a:srgbClr val="6C6C6C">
                    <a:lumMod val="75000"/>
                  </a:srgbClr>
                </a:solidFill>
              </a:rPr>
              <a:t>Analyses in progress: </a:t>
            </a:r>
          </a:p>
          <a:p>
            <a:pPr marL="0" lvl="2" indent="0">
              <a:buNone/>
              <a:defRPr/>
            </a:pPr>
            <a:r>
              <a:rPr lang="en-GB" sz="2800" dirty="0">
                <a:solidFill>
                  <a:srgbClr val="6C6C6C">
                    <a:lumMod val="75000"/>
                  </a:srgbClr>
                </a:solidFill>
              </a:rPr>
              <a:t>	updating of </a:t>
            </a:r>
            <a:r>
              <a:rPr lang="en-US" altLang="en-US" sz="2800" b="1" dirty="0">
                <a:solidFill>
                  <a:srgbClr val="515151"/>
                </a:solidFill>
                <a:ea typeface="MS PGothic" panose="020B0600070205080204" pitchFamily="34" charset="-128"/>
              </a:rPr>
              <a:t>MaGelLAn 1.0 to a New GUI MaGelLAn 2.0</a:t>
            </a:r>
            <a:endParaRPr lang="en-GB" sz="2800" dirty="0">
              <a:solidFill>
                <a:srgbClr val="51515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BC2349-BFD9-9DCB-A9CE-E0FDC5356F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GB" altLang="sr-Latn-R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pic>
        <p:nvPicPr>
          <p:cNvPr id="5" name="Picture 118" descr="Neogen Europe Ltd - International Milling Directory">
            <a:extLst>
              <a:ext uri="{FF2B5EF4-FFF2-40B4-BE49-F238E27FC236}">
                <a16:creationId xmlns:a16="http://schemas.microsoft.com/office/drawing/2014/main" id="{899F595F-5624-61EE-10B5-3F3C224DC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951" y="2864910"/>
            <a:ext cx="2774619" cy="986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FD4C60-16FB-D794-21AB-0EC3EF3EA209}"/>
              </a:ext>
            </a:extLst>
          </p:cNvPr>
          <p:cNvSpPr txBox="1"/>
          <p:nvPr/>
        </p:nvSpPr>
        <p:spPr>
          <a:xfrm>
            <a:off x="8112642" y="3851539"/>
            <a:ext cx="39765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NEOGEN's Scottish laboratory in Ayr</a:t>
            </a:r>
            <a:endParaRPr lang="en-US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66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344C8-9715-1205-0D81-3F6742DC3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485900" y="6202764"/>
            <a:ext cx="560359" cy="365125"/>
          </a:xfrm>
        </p:spPr>
        <p:txBody>
          <a:bodyPr/>
          <a:lstStyle/>
          <a:p>
            <a:fld id="{E46A47F9-22F3-4449-9016-BA64393A57E5}" type="slidenum">
              <a:rPr lang="hr-HR" smtClean="0"/>
              <a:t>5</a:t>
            </a:fld>
            <a:endParaRPr lang="hr-HR"/>
          </a:p>
        </p:txBody>
      </p:sp>
      <p:sp>
        <p:nvSpPr>
          <p:cNvPr id="134" name="Rectangle 27">
            <a:extLst>
              <a:ext uri="{FF2B5EF4-FFF2-40B4-BE49-F238E27FC236}">
                <a16:creationId xmlns:a16="http://schemas.microsoft.com/office/drawing/2014/main" id="{DBB44BD8-AFC6-B743-DC7B-1AEBB67F9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5900" y="-2857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135" name="Rectangle 28">
            <a:extLst>
              <a:ext uri="{FF2B5EF4-FFF2-40B4-BE49-F238E27FC236}">
                <a16:creationId xmlns:a16="http://schemas.microsoft.com/office/drawing/2014/main" id="{8F730A5D-D6EC-E1DE-7C9D-372FEC7569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71500" y="8191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136" name="Rectangle 34">
            <a:extLst>
              <a:ext uri="{FF2B5EF4-FFF2-40B4-BE49-F238E27FC236}">
                <a16:creationId xmlns:a16="http://schemas.microsoft.com/office/drawing/2014/main" id="{476CF1C6-D51A-0E42-8B81-3C4F81050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71500" y="71437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137" name="Rectangle 41">
            <a:extLst>
              <a:ext uri="{FF2B5EF4-FFF2-40B4-BE49-F238E27FC236}">
                <a16:creationId xmlns:a16="http://schemas.microsoft.com/office/drawing/2014/main" id="{854926F3-30D1-FA19-7A19-3A5921636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33500" y="-1333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138" name="Rectangle 42">
            <a:extLst>
              <a:ext uri="{FF2B5EF4-FFF2-40B4-BE49-F238E27FC236}">
                <a16:creationId xmlns:a16="http://schemas.microsoft.com/office/drawing/2014/main" id="{A883C8D0-58A0-DD34-E6C5-6084F3973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9100" y="9715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sp>
        <p:nvSpPr>
          <p:cNvPr id="139" name="Rectangle 49">
            <a:extLst>
              <a:ext uri="{FF2B5EF4-FFF2-40B4-BE49-F238E27FC236}">
                <a16:creationId xmlns:a16="http://schemas.microsoft.com/office/drawing/2014/main" id="{3343AD60-F3D3-A0C5-1A68-31097A599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5900" y="-2857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noProof="0" dirty="0"/>
          </a:p>
        </p:txBody>
      </p:sp>
      <p:pic>
        <p:nvPicPr>
          <p:cNvPr id="141" name="Picture 10">
            <a:extLst>
              <a:ext uri="{FF2B5EF4-FFF2-40B4-BE49-F238E27FC236}">
                <a16:creationId xmlns:a16="http://schemas.microsoft.com/office/drawing/2014/main" id="{2CA2FC7C-540A-EBD3-259B-3C9A0516F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4" t="-2563"/>
          <a:stretch>
            <a:fillRect/>
          </a:stretch>
        </p:blipFill>
        <p:spPr bwMode="auto">
          <a:xfrm>
            <a:off x="1180037" y="2665410"/>
            <a:ext cx="320675" cy="8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>
            <a:extLst>
              <a:ext uri="{FF2B5EF4-FFF2-40B4-BE49-F238E27FC236}">
                <a16:creationId xmlns:a16="http://schemas.microsoft.com/office/drawing/2014/main" id="{92B313FB-32DA-5C4F-B848-967733105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33" y="1234929"/>
            <a:ext cx="756920" cy="127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3">
            <a:extLst>
              <a:ext uri="{FF2B5EF4-FFF2-40B4-BE49-F238E27FC236}">
                <a16:creationId xmlns:a16="http://schemas.microsoft.com/office/drawing/2014/main" id="{571C19E4-F90B-39B7-D86F-531F5E23269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3354824" y="2268213"/>
            <a:ext cx="4800917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Nuclear DNA</a:t>
            </a:r>
            <a:endParaRPr lang="en-GB" sz="2000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noProof="0" dirty="0" err="1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nDNA</a:t>
            </a:r>
            <a:endParaRPr kumimoji="0" lang="en-GB" sz="2000" b="1" i="0" u="none" strike="noStrike" cap="none" normalizeH="0" baseline="0" noProof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4" name="Picture 22">
            <a:extLst>
              <a:ext uri="{FF2B5EF4-FFF2-40B4-BE49-F238E27FC236}">
                <a16:creationId xmlns:a16="http://schemas.microsoft.com/office/drawing/2014/main" id="{14F46D9C-77BA-C053-ABE1-847103F9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58" b="22951"/>
          <a:stretch>
            <a:fillRect/>
          </a:stretch>
        </p:blipFill>
        <p:spPr bwMode="auto">
          <a:xfrm>
            <a:off x="4430821" y="664025"/>
            <a:ext cx="2393156" cy="155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Rectangle 1">
            <a:extLst>
              <a:ext uri="{FF2B5EF4-FFF2-40B4-BE49-F238E27FC236}">
                <a16:creationId xmlns:a16="http://schemas.microsoft.com/office/drawing/2014/main" id="{0B08052F-3073-FD7C-BC75-7E50C4915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8056" y="2953509"/>
            <a:ext cx="2682874" cy="74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3×10</a:t>
            </a:r>
            <a:r>
              <a:rPr kumimoji="0" lang="en-GB" sz="2000" b="1" i="0" u="none" strike="noStrike" cap="none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9</a:t>
            </a:r>
            <a:r>
              <a:rPr kumimoji="0" lang="en-GB" sz="20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bp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or 3,000,000,000 bp</a:t>
            </a:r>
            <a:endParaRPr kumimoji="0" lang="en-GB" sz="20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87DA663D-8424-DF70-933B-EB7E12B28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93" y="961687"/>
            <a:ext cx="1667122" cy="181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2">
            <a:extLst>
              <a:ext uri="{FF2B5EF4-FFF2-40B4-BE49-F238E27FC236}">
                <a16:creationId xmlns:a16="http://schemas.microsoft.com/office/drawing/2014/main" id="{EAD62C2D-3125-1DC0-77D7-EEC642372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95" r="47298" b="2"/>
          <a:stretch>
            <a:fillRect/>
          </a:stretch>
        </p:blipFill>
        <p:spPr bwMode="auto">
          <a:xfrm>
            <a:off x="9279933" y="2812027"/>
            <a:ext cx="420688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Text Box 12">
            <a:extLst>
              <a:ext uri="{FF2B5EF4-FFF2-40B4-BE49-F238E27FC236}">
                <a16:creationId xmlns:a16="http://schemas.microsoft.com/office/drawing/2014/main" id="{0B9C9FC8-D787-15EC-5AA5-EBE0F569D0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006" y="3574559"/>
            <a:ext cx="2419350" cy="686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GB" sz="2000" b="1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Nuclear DNA</a:t>
            </a:r>
            <a:endParaRPr lang="en-GB" sz="2000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 chromosome</a:t>
            </a:r>
            <a:endParaRPr kumimoji="0" lang="en-GB" sz="2000" b="1" i="0" u="none" strike="noStrike" cap="none" normalizeH="0" baseline="0" noProof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Rectangle 14">
            <a:extLst>
              <a:ext uri="{FF2B5EF4-FFF2-40B4-BE49-F238E27FC236}">
                <a16:creationId xmlns:a16="http://schemas.microsoft.com/office/drawing/2014/main" id="{D00F7B17-96E1-C95B-7422-2E475073B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42" y="4248398"/>
            <a:ext cx="320802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59×10</a:t>
            </a:r>
            <a:r>
              <a:rPr kumimoji="0" lang="en-GB" sz="2000" b="1" i="0" u="none" strike="noStrike" cap="none" normalizeH="0" baseline="30000" noProof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r>
              <a:rPr kumimoji="0" lang="en-GB" sz="2000" b="1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bp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noProof="0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kumimoji="0" lang="en-GB" sz="2000" b="1" i="0" u="none" strike="noStrike" cap="none" normalizeH="0" baseline="0" noProof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59,000,000 bp</a:t>
            </a:r>
          </a:p>
        </p:txBody>
      </p:sp>
      <p:sp>
        <p:nvSpPr>
          <p:cNvPr id="150" name="Text Box 4">
            <a:extLst>
              <a:ext uri="{FF2B5EF4-FFF2-40B4-BE49-F238E27FC236}">
                <a16:creationId xmlns:a16="http://schemas.microsoft.com/office/drawing/2014/main" id="{A9CC158F-D6ED-2CE1-D1DD-1FA185392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8590" y="3652290"/>
            <a:ext cx="3043373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noProof="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</a:t>
            </a:r>
            <a:r>
              <a:rPr kumimoji="0" lang="en-GB" sz="20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itochondrial DNA</a:t>
            </a:r>
            <a:endParaRPr kumimoji="0" lang="en-GB" sz="20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mtDNA</a:t>
            </a:r>
            <a:r>
              <a:rPr kumimoji="0" lang="en-GB" sz="2000" b="1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or mitogenome</a:t>
            </a:r>
            <a:endParaRPr kumimoji="0" lang="en-GB" sz="2000" b="1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6">
            <a:extLst>
              <a:ext uri="{FF2B5EF4-FFF2-40B4-BE49-F238E27FC236}">
                <a16:creationId xmlns:a16="http://schemas.microsoft.com/office/drawing/2014/main" id="{224C4058-0C4D-9089-C0F0-4C2D78667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3677" y="4287110"/>
            <a:ext cx="168026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16×10</a:t>
            </a:r>
            <a:r>
              <a:rPr kumimoji="0" lang="en-GB" sz="2000" b="1" i="0" u="none" strike="noStrike" cap="none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3</a:t>
            </a:r>
            <a:r>
              <a:rPr kumimoji="0" lang="en-GB" sz="20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bp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or 16,000 bp</a:t>
            </a:r>
            <a:endParaRPr kumimoji="0" lang="en-GB" sz="2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C872C87B-C996-6574-41C9-0B14F78E7D9E}"/>
              </a:ext>
            </a:extLst>
          </p:cNvPr>
          <p:cNvCxnSpPr>
            <a:cxnSpLocks/>
          </p:cNvCxnSpPr>
          <p:nvPr/>
        </p:nvCxnSpPr>
        <p:spPr>
          <a:xfrm flipH="1">
            <a:off x="3116421" y="3962846"/>
            <a:ext cx="883257" cy="59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 Box 4">
            <a:extLst>
              <a:ext uri="{FF2B5EF4-FFF2-40B4-BE49-F238E27FC236}">
                <a16:creationId xmlns:a16="http://schemas.microsoft.com/office/drawing/2014/main" id="{6B2E7C41-EF85-FF02-CDC0-7501EDA9C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4508" y="4910480"/>
            <a:ext cx="6093687" cy="362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noProof="0" dirty="0">
                <a:solidFill>
                  <a:srgbClr val="2870C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Double stranded DNA – length in base pair (bp)</a:t>
            </a:r>
            <a:endParaRPr kumimoji="0" lang="en-GB" sz="2000" b="1" i="0" u="none" strike="noStrike" cap="none" normalizeH="0" baseline="0" noProof="0" dirty="0">
              <a:ln>
                <a:noFill/>
              </a:ln>
              <a:solidFill>
                <a:srgbClr val="2870C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3F27B0B-C5DD-3E96-8F10-A9E049A7C0D7}"/>
              </a:ext>
            </a:extLst>
          </p:cNvPr>
          <p:cNvGrpSpPr/>
          <p:nvPr/>
        </p:nvGrpSpPr>
        <p:grpSpPr>
          <a:xfrm>
            <a:off x="2665258" y="5351730"/>
            <a:ext cx="6180048" cy="464123"/>
            <a:chOff x="2665684" y="5525368"/>
            <a:chExt cx="6022432" cy="452286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40128D0C-4864-57DF-300D-105244927322}"/>
                </a:ext>
              </a:extLst>
            </p:cNvPr>
            <p:cNvGrpSpPr/>
            <p:nvPr/>
          </p:nvGrpSpPr>
          <p:grpSpPr>
            <a:xfrm>
              <a:off x="7764562" y="5627322"/>
              <a:ext cx="50800" cy="236268"/>
              <a:chOff x="1561067" y="6239978"/>
              <a:chExt cx="50800" cy="23626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7D08301D-FC27-B5C8-CAB3-2FAC4C07B2DC}"/>
                  </a:ext>
                </a:extLst>
              </p:cNvPr>
              <p:cNvCxnSpPr/>
              <p:nvPr/>
            </p:nvCxnSpPr>
            <p:spPr>
              <a:xfrm>
                <a:off x="1561067" y="6239978"/>
                <a:ext cx="0" cy="23626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374A6D04-E82F-5455-C101-586563FBBD46}"/>
                  </a:ext>
                </a:extLst>
              </p:cNvPr>
              <p:cNvCxnSpPr/>
              <p:nvPr/>
            </p:nvCxnSpPr>
            <p:spPr>
              <a:xfrm>
                <a:off x="1611867" y="6239978"/>
                <a:ext cx="0" cy="23626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7DAF7E1A-AA19-E3CF-2D93-29C6160015A2}"/>
                </a:ext>
              </a:extLst>
            </p:cNvPr>
            <p:cNvGrpSpPr/>
            <p:nvPr/>
          </p:nvGrpSpPr>
          <p:grpSpPr>
            <a:xfrm>
              <a:off x="2665684" y="5525368"/>
              <a:ext cx="6022432" cy="452286"/>
              <a:chOff x="732473" y="5852784"/>
              <a:chExt cx="7321806" cy="61577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CD0F9E0-59DE-90FB-E4EC-FECBCE696A7A}"/>
                  </a:ext>
                </a:extLst>
              </p:cNvPr>
              <p:cNvGrpSpPr/>
              <p:nvPr/>
            </p:nvGrpSpPr>
            <p:grpSpPr>
              <a:xfrm>
                <a:off x="4762500" y="6029709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E8D14B6-C8A4-FB1F-0CCE-4E801B18F4AB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E2000EE7-3B89-6260-988B-DFDE9D77CC08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1D59D42-666E-393A-8F99-E34184095E8C}"/>
                  </a:ext>
                </a:extLst>
              </p:cNvPr>
              <p:cNvGrpSpPr/>
              <p:nvPr/>
            </p:nvGrpSpPr>
            <p:grpSpPr>
              <a:xfrm>
                <a:off x="3935951" y="6031101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5D6C5343-37E9-1EA5-B6F0-7C2615AFA9FB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5A8B6480-509E-548E-0B73-744EAE226027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44D81D81-4E4E-3C4E-494D-B3F981946CC7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3105D3F-77CA-3D90-C00F-21E24E2A5FCB}"/>
                  </a:ext>
                </a:extLst>
              </p:cNvPr>
              <p:cNvGrpSpPr/>
              <p:nvPr/>
            </p:nvGrpSpPr>
            <p:grpSpPr>
              <a:xfrm>
                <a:off x="2365692" y="6042591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B905EF05-7280-E61A-47B8-01C15DF403C6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F5F53612-3092-627D-2C2B-5155A0A6293B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E1FB035-D623-5011-9A3D-4E6E05C492D8}"/>
                  </a:ext>
                </a:extLst>
              </p:cNvPr>
              <p:cNvGrpSpPr/>
              <p:nvPr/>
            </p:nvGrpSpPr>
            <p:grpSpPr>
              <a:xfrm>
                <a:off x="2143043" y="6042654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B701C260-6C71-111B-A747-18AC47C64AEE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28D07B5D-EA34-9686-B6BA-61B78C2691DF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81EF153A-B93B-368D-2DB0-4F190C2A1955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12FB1DA-5DE3-B570-9648-7D6F46D19B45}"/>
                  </a:ext>
                </a:extLst>
              </p:cNvPr>
              <p:cNvGrpSpPr/>
              <p:nvPr/>
            </p:nvGrpSpPr>
            <p:grpSpPr>
              <a:xfrm>
                <a:off x="1605280" y="6042591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C560A651-2FB7-2F10-2E4E-902C235A23D7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B779E1A-433A-24F7-FF09-5C4D572A9187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5BF72A9-A82C-AB30-2515-18C7B666C4BD}"/>
                  </a:ext>
                </a:extLst>
              </p:cNvPr>
              <p:cNvGrpSpPr/>
              <p:nvPr/>
            </p:nvGrpSpPr>
            <p:grpSpPr>
              <a:xfrm>
                <a:off x="1991360" y="6042591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118CAEC8-BC8F-218B-7BFE-D6F42C898772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CBA87C21-C803-15A0-CCE2-93B59A1BCF81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7D5FFAD-BADA-FD43-A010-70696B1A36F7}"/>
                  </a:ext>
                </a:extLst>
              </p:cNvPr>
              <p:cNvGrpSpPr/>
              <p:nvPr/>
            </p:nvGrpSpPr>
            <p:grpSpPr>
              <a:xfrm>
                <a:off x="2769598" y="6021387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FEBC4DFF-C498-9F93-6C18-60D50A85941B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7FC6994-BB32-5E4E-64B2-53E75536F536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F1022CF6-3CC0-88E7-DDC2-ECD2B42DB615}"/>
                  </a:ext>
                </a:extLst>
              </p:cNvPr>
              <p:cNvGrpSpPr/>
              <p:nvPr/>
            </p:nvGrpSpPr>
            <p:grpSpPr>
              <a:xfrm>
                <a:off x="2985578" y="6021387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5EB49F0B-DA65-371C-9384-BB6B46A79C01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DAE926F3-FC2E-1B41-2E8F-399AEB71A02E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692870B-55C6-4441-FA73-98417902C65F}"/>
                  </a:ext>
                </a:extLst>
              </p:cNvPr>
              <p:cNvGrpSpPr/>
              <p:nvPr/>
            </p:nvGrpSpPr>
            <p:grpSpPr>
              <a:xfrm>
                <a:off x="3169330" y="6021387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90B9196-572A-045A-50C2-6D9247A715CA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4C681CC-0964-C175-D8EA-5B4D3229FF35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ACD8A2B-9766-34E5-77E8-927201F57C9B}"/>
                  </a:ext>
                </a:extLst>
              </p:cNvPr>
              <p:cNvGrpSpPr/>
              <p:nvPr/>
            </p:nvGrpSpPr>
            <p:grpSpPr>
              <a:xfrm>
                <a:off x="3381598" y="6029709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BCD02F7F-27CC-6BBD-64A0-7F75751E48A7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A81538A-B4C5-690E-434E-2076510CB604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EA56A1E-94D7-3E96-976D-F889B3DA80DC}"/>
                  </a:ext>
                </a:extLst>
              </p:cNvPr>
              <p:cNvGrpSpPr/>
              <p:nvPr/>
            </p:nvGrpSpPr>
            <p:grpSpPr>
              <a:xfrm>
                <a:off x="3785504" y="6029709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01958E3-C1F1-2718-A091-9D5CEC43C6FA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0A883095-130B-9417-9577-720FE7222673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C3404E26-55C5-EABE-CE53-C06F213A1651}"/>
                  </a:ext>
                </a:extLst>
              </p:cNvPr>
              <p:cNvGrpSpPr/>
              <p:nvPr/>
            </p:nvGrpSpPr>
            <p:grpSpPr>
              <a:xfrm>
                <a:off x="4175170" y="6029709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A49D2911-BC5E-8A12-EA03-3FF881A5C5C7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C4E3F5A-E446-51F2-EE1A-0FF3B6B53CC8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7BC5966A-E34A-8971-6B4C-81EAF3DB1020}"/>
                  </a:ext>
                </a:extLst>
              </p:cNvPr>
              <p:cNvGrpSpPr/>
              <p:nvPr/>
            </p:nvGrpSpPr>
            <p:grpSpPr>
              <a:xfrm>
                <a:off x="5149783" y="6041814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F282397-7B89-D14D-C9BF-826F5A904407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BF2F150-2071-E4AA-6928-B485252B18B6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CC8B783-951A-77A4-3992-A9E0A1D9D41A}"/>
                  </a:ext>
                </a:extLst>
              </p:cNvPr>
              <p:cNvGrpSpPr/>
              <p:nvPr/>
            </p:nvGrpSpPr>
            <p:grpSpPr>
              <a:xfrm>
                <a:off x="5554892" y="6041707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2F409A6-79FC-A0AA-278C-360E269736D0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29FA4A6-7F32-F100-B557-0208496EC319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6EEF562-3BB8-CFCE-5270-117F2D9418C3}"/>
                  </a:ext>
                </a:extLst>
              </p:cNvPr>
              <p:cNvGrpSpPr/>
              <p:nvPr/>
            </p:nvGrpSpPr>
            <p:grpSpPr>
              <a:xfrm>
                <a:off x="5744269" y="6039869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C2A3D509-2E02-40E7-6225-8C95DE09083B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422B797-855A-6324-11D3-F4EEB0EEDD4E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B642E79-4934-9363-DBA6-D24AA84B5C98}"/>
                  </a:ext>
                </a:extLst>
              </p:cNvPr>
              <p:cNvGrpSpPr/>
              <p:nvPr/>
            </p:nvGrpSpPr>
            <p:grpSpPr>
              <a:xfrm>
                <a:off x="5946090" y="6041707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18A15FA-5F8C-9E2E-3FE3-4A17978C2B79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CCDF1F5-1F5A-9382-CC75-62FAC4616E8A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1C6B829-3775-776B-1C29-22625CA5D74D}"/>
                  </a:ext>
                </a:extLst>
              </p:cNvPr>
              <p:cNvGrpSpPr/>
              <p:nvPr/>
            </p:nvGrpSpPr>
            <p:grpSpPr>
              <a:xfrm>
                <a:off x="6348915" y="6031547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CFC47727-6E34-A509-3133-248CCE5770E9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37312B4A-C4A3-F6D5-29F9-DC8BA13758DE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5363A2E-5AC8-1726-BB6B-E03E35B6EAA7}"/>
                  </a:ext>
                </a:extLst>
              </p:cNvPr>
              <p:cNvGrpSpPr/>
              <p:nvPr/>
            </p:nvGrpSpPr>
            <p:grpSpPr>
              <a:xfrm>
                <a:off x="6569595" y="6041707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080D27C5-BC10-376F-D6D7-4B9264CEE393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955F2B9F-0459-D7BC-F081-C80A0C1D5364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CDD2D161-BDDB-5F5D-8B5D-06CAF97B8065}"/>
                  </a:ext>
                </a:extLst>
              </p:cNvPr>
              <p:cNvGrpSpPr/>
              <p:nvPr/>
            </p:nvGrpSpPr>
            <p:grpSpPr>
              <a:xfrm>
                <a:off x="6752909" y="6041707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64D9423C-F8AA-E101-3DFA-B7FDA8749CD4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A463A556-FB6D-5DF5-EDEB-A47D0CCA3F02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D54CEA6-DF3F-DEEE-0CE4-229D6DF0597D}"/>
                  </a:ext>
                </a:extLst>
              </p:cNvPr>
              <p:cNvGrpSpPr/>
              <p:nvPr/>
            </p:nvGrpSpPr>
            <p:grpSpPr>
              <a:xfrm>
                <a:off x="7530418" y="6041181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7A390A76-F064-C3F4-A16D-51F03C9293E5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C5DD722D-35AB-B52E-CCD3-12FE2ABC7058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0E5C015-03E0-F199-3BC2-9767562AE8EC}"/>
                  </a:ext>
                </a:extLst>
              </p:cNvPr>
              <p:cNvGrpSpPr/>
              <p:nvPr/>
            </p:nvGrpSpPr>
            <p:grpSpPr>
              <a:xfrm>
                <a:off x="7743744" y="6039869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0FD6693-9A8E-B989-3394-8D6A9CDC684E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D0968DE0-E123-F92E-74BD-5950F4AEA8AD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4846CB28-0297-9630-661F-DF81EF66A965}"/>
                  </a:ext>
                </a:extLst>
              </p:cNvPr>
              <p:cNvGrpSpPr/>
              <p:nvPr/>
            </p:nvGrpSpPr>
            <p:grpSpPr>
              <a:xfrm>
                <a:off x="7936289" y="6039869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D92A5CA-183C-4FF9-FA72-24CB2B22DEBF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5C28F85E-08BD-ACA7-3234-37592F8392B2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D374F0D0-8013-044A-BB1D-C928D3F14971}"/>
                  </a:ext>
                </a:extLst>
              </p:cNvPr>
              <p:cNvGrpSpPr/>
              <p:nvPr/>
            </p:nvGrpSpPr>
            <p:grpSpPr>
              <a:xfrm>
                <a:off x="1167109" y="6041949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89E6A402-1A33-C5B6-3079-C7F24F24CDD2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D362314D-F3A3-C2ED-9BFC-E266A693B44E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F1EC1DAB-EAEB-EA62-48E5-78FD379DBD52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737B47A-C212-D0B0-3CCF-11E4C64F5449}"/>
                  </a:ext>
                </a:extLst>
              </p:cNvPr>
              <p:cNvGrpSpPr/>
              <p:nvPr/>
            </p:nvGrpSpPr>
            <p:grpSpPr>
              <a:xfrm>
                <a:off x="1359853" y="6041949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FF5099BB-66FD-AD12-3C5D-9D82C800CE9E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B2011D3A-C62B-8FF9-8DED-79DD4BBFA82B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F91D7CF5-451A-A61B-97DC-4B8F65C43558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E9705820-DD49-B481-5AB4-5CE0BAC9F460}"/>
                  </a:ext>
                </a:extLst>
              </p:cNvPr>
              <p:cNvGrpSpPr/>
              <p:nvPr/>
            </p:nvGrpSpPr>
            <p:grpSpPr>
              <a:xfrm>
                <a:off x="1756502" y="6041949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A762781E-36D5-043E-3531-F0DDA9435E57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9D340338-3C34-CDBE-41E0-FB8698C7833E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C83A0219-614F-67EE-EEFF-2FBCA06FFE5A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B9A664D2-4D8C-45A9-A4C4-BDDFF1F7A74C}"/>
                  </a:ext>
                </a:extLst>
              </p:cNvPr>
              <p:cNvGrpSpPr/>
              <p:nvPr/>
            </p:nvGrpSpPr>
            <p:grpSpPr>
              <a:xfrm>
                <a:off x="2564351" y="6038639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2031247-6EAC-EAB6-DDA6-02DBE66B4AEE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4CAE1D21-1625-32A1-9F4F-B7B907F3D771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1F33350C-A815-D805-4F76-5A568855BF5A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EB56967A-3C14-B0F7-C3D9-29553AEB3C00}"/>
                  </a:ext>
                </a:extLst>
              </p:cNvPr>
              <p:cNvGrpSpPr/>
              <p:nvPr/>
            </p:nvGrpSpPr>
            <p:grpSpPr>
              <a:xfrm>
                <a:off x="3549871" y="6031138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DE934F5A-1AAE-5362-E624-E8A92747127C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2ADD63C3-C5E7-3ED9-BE94-F20BD9C6C978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654380AC-19A4-10DB-BDAE-0BC655FA0782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4B560A82-445D-4BD3-C21E-3E740B05DC5A}"/>
                  </a:ext>
                </a:extLst>
              </p:cNvPr>
              <p:cNvGrpSpPr/>
              <p:nvPr/>
            </p:nvGrpSpPr>
            <p:grpSpPr>
              <a:xfrm>
                <a:off x="4332415" y="6029784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9BF92940-7364-4FA3-83F3-CD6C5B622194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D5BFA04-DBB3-A9DD-A389-AB92783E88EB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4B034C6C-1231-63CC-649F-CE98407BCB12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C1D289DC-6B7B-6CAB-BF81-DC83DE3BCD84}"/>
                  </a:ext>
                </a:extLst>
              </p:cNvPr>
              <p:cNvGrpSpPr/>
              <p:nvPr/>
            </p:nvGrpSpPr>
            <p:grpSpPr>
              <a:xfrm>
                <a:off x="4538980" y="6032494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2BC75A5-EF6F-CDD5-647E-343068531ABF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6AF0372-5D23-22F5-643D-2C9746098F5B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07F2F55C-F485-0804-B905-D7CA95F97FFB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1DE06078-BE8D-5A0E-3009-3F274E769C6B}"/>
                  </a:ext>
                </a:extLst>
              </p:cNvPr>
              <p:cNvGrpSpPr/>
              <p:nvPr/>
            </p:nvGrpSpPr>
            <p:grpSpPr>
              <a:xfrm>
                <a:off x="4935220" y="6029100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0019EEE8-9B0A-91CB-8EDC-8F0E9EE0B741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F04D5D13-7977-103F-F449-9A81050E44B2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E394B6B7-711A-9C88-14F7-8B556938A990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F2EDFBD2-9361-1436-EA9C-DA9303D19BC0}"/>
                  </a:ext>
                </a:extLst>
              </p:cNvPr>
              <p:cNvGrpSpPr/>
              <p:nvPr/>
            </p:nvGrpSpPr>
            <p:grpSpPr>
              <a:xfrm>
                <a:off x="5329476" y="6039944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BB50790D-2BB3-735D-6437-CA45C48D822B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322C23BF-71A5-1AD1-6F78-A062FC7017DC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273F6E0A-6F2B-5E1F-C6B9-81023767B3F1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5C7A9690-DB77-663A-DD76-C4B1FEB83195}"/>
                  </a:ext>
                </a:extLst>
              </p:cNvPr>
              <p:cNvGrpSpPr/>
              <p:nvPr/>
            </p:nvGrpSpPr>
            <p:grpSpPr>
              <a:xfrm>
                <a:off x="6121956" y="6039944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427E569C-E648-A3E2-17DB-C6506FE878AA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23D979B3-DCD2-87A0-AD6C-86573CADD5E2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612507F9-F2F2-5603-0DAC-B0BFA7C0C428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D2D780BC-862D-BFEE-AF6B-0873B97F360C}"/>
                  </a:ext>
                </a:extLst>
              </p:cNvPr>
              <p:cNvGrpSpPr/>
              <p:nvPr/>
            </p:nvGrpSpPr>
            <p:grpSpPr>
              <a:xfrm>
                <a:off x="7132978" y="6039085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46C81B33-C3EC-8CE2-F520-59660388E065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EA7C5DAD-7793-33C8-1446-5E14EA39C9BC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E6DCEC41-2347-0609-56DC-6666CD948232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FF582C4F-7544-6387-5BB2-644B50810ECF}"/>
                  </a:ext>
                </a:extLst>
              </p:cNvPr>
              <p:cNvGrpSpPr/>
              <p:nvPr/>
            </p:nvGrpSpPr>
            <p:grpSpPr>
              <a:xfrm>
                <a:off x="7326018" y="6039085"/>
                <a:ext cx="101600" cy="240419"/>
                <a:chOff x="1434373" y="6154737"/>
                <a:chExt cx="101600" cy="240419"/>
              </a:xfrm>
            </p:grpSpPr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1C7FEA00-395E-2768-B431-562CB36B9D5A}"/>
                    </a:ext>
                  </a:extLst>
                </p:cNvPr>
                <p:cNvCxnSpPr/>
                <p:nvPr/>
              </p:nvCxnSpPr>
              <p:spPr>
                <a:xfrm>
                  <a:off x="14343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128A2D0-5C83-4840-52E9-F35A7F7DBD6A}"/>
                    </a:ext>
                  </a:extLst>
                </p:cNvPr>
                <p:cNvCxnSpPr/>
                <p:nvPr/>
              </p:nvCxnSpPr>
              <p:spPr>
                <a:xfrm>
                  <a:off x="1485173" y="6154737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AE730ADE-DEE9-069B-5A35-8900A775A939}"/>
                    </a:ext>
                  </a:extLst>
                </p:cNvPr>
                <p:cNvCxnSpPr/>
                <p:nvPr/>
              </p:nvCxnSpPr>
              <p:spPr>
                <a:xfrm>
                  <a:off x="1535973" y="6158888"/>
                  <a:ext cx="0" cy="23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2230C83-DD57-82D4-59A5-02259E27BBA9}"/>
                  </a:ext>
                </a:extLst>
              </p:cNvPr>
              <p:cNvGrpSpPr/>
              <p:nvPr/>
            </p:nvGrpSpPr>
            <p:grpSpPr>
              <a:xfrm>
                <a:off x="812800" y="6042591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C664F2A7-9859-94EC-9C9D-BD2BFF0BEAA8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A8BDF35C-BFB4-E63B-4729-6565A83AFF1B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2A0BB756-4149-1609-5834-904D951EEFF6}"/>
                  </a:ext>
                </a:extLst>
              </p:cNvPr>
              <p:cNvGrpSpPr/>
              <p:nvPr/>
            </p:nvGrpSpPr>
            <p:grpSpPr>
              <a:xfrm>
                <a:off x="985520" y="6042591"/>
                <a:ext cx="50800" cy="236268"/>
                <a:chOff x="1561067" y="6239978"/>
                <a:chExt cx="50800" cy="236268"/>
              </a:xfrm>
            </p:grpSpPr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9853401-83E5-480A-AE10-DBEEE863DB57}"/>
                    </a:ext>
                  </a:extLst>
                </p:cNvPr>
                <p:cNvCxnSpPr/>
                <p:nvPr/>
              </p:nvCxnSpPr>
              <p:spPr>
                <a:xfrm>
                  <a:off x="15610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7C916E2-75EB-BCCD-4286-462AEE5EA06A}"/>
                    </a:ext>
                  </a:extLst>
                </p:cNvPr>
                <p:cNvCxnSpPr/>
                <p:nvPr/>
              </p:nvCxnSpPr>
              <p:spPr>
                <a:xfrm>
                  <a:off x="1611867" y="6239978"/>
                  <a:ext cx="0" cy="236268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55" name="Picture 7">
                <a:extLst>
                  <a:ext uri="{FF2B5EF4-FFF2-40B4-BE49-F238E27FC236}">
                    <a16:creationId xmlns:a16="http://schemas.microsoft.com/office/drawing/2014/main" id="{022702CC-C52E-6DC8-8027-46FA66BF27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8" t="23100" r="55727" b="74319"/>
              <a:stretch>
                <a:fillRect/>
              </a:stretch>
            </p:blipFill>
            <p:spPr bwMode="auto">
              <a:xfrm>
                <a:off x="732474" y="6233890"/>
                <a:ext cx="7321805" cy="2346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6" name="Picture 9">
                <a:extLst>
                  <a:ext uri="{FF2B5EF4-FFF2-40B4-BE49-F238E27FC236}">
                    <a16:creationId xmlns:a16="http://schemas.microsoft.com/office/drawing/2014/main" id="{6B6E089E-D192-E986-D7CF-10869298A3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8" t="20052" r="55727" b="77017"/>
              <a:stretch>
                <a:fillRect/>
              </a:stretch>
            </p:blipFill>
            <p:spPr bwMode="auto">
              <a:xfrm>
                <a:off x="732473" y="5852784"/>
                <a:ext cx="7321805" cy="2659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D32AF0D-18EE-39FF-1EF4-38AC97728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485" y="3680239"/>
            <a:ext cx="3374016" cy="68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dirty="0">
                <a:solidFill>
                  <a:srgbClr val="7F7F7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46 chromosomes - human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000" b="1" dirty="0">
                <a:solidFill>
                  <a:srgbClr val="7F7F7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60 chromosomes - cattle</a:t>
            </a:r>
            <a:endParaRPr kumimoji="0" lang="en-GB" sz="2000" b="1" i="0" u="none" strike="noStrike" cap="none" normalizeH="0" baseline="0" noProof="0" dirty="0">
              <a:ln>
                <a:noFill/>
              </a:ln>
              <a:solidFill>
                <a:srgbClr val="7F7F7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8" name="Graphic 157" descr="Cow with solid fill">
            <a:extLst>
              <a:ext uri="{FF2B5EF4-FFF2-40B4-BE49-F238E27FC236}">
                <a16:creationId xmlns:a16="http://schemas.microsoft.com/office/drawing/2014/main" id="{F1B4C892-4553-2701-9DCB-265CAA431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9092" y="2857497"/>
            <a:ext cx="914400" cy="914400"/>
          </a:xfrm>
          <a:prstGeom prst="rect">
            <a:avLst/>
          </a:prstGeom>
        </p:spPr>
      </p:pic>
      <p:pic>
        <p:nvPicPr>
          <p:cNvPr id="159" name="Graphic 158" descr="Bull with solid fill">
            <a:extLst>
              <a:ext uri="{FF2B5EF4-FFF2-40B4-BE49-F238E27FC236}">
                <a16:creationId xmlns:a16="http://schemas.microsoft.com/office/drawing/2014/main" id="{F8A1B811-0032-4D28-BC22-156D65F490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78638" y="266643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45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6B259-D654-436E-AEC5-A9E322F076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79" y="2647158"/>
            <a:ext cx="10515600" cy="337259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defRPr/>
            </a:pPr>
            <a:r>
              <a:rPr lang="en-GB" altLang="en-US" sz="2400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Impact on the milk production</a:t>
            </a:r>
          </a:p>
          <a:p>
            <a:pPr>
              <a:lnSpc>
                <a:spcPct val="150000"/>
              </a:lnSpc>
              <a:defRPr/>
            </a:pPr>
            <a:r>
              <a:rPr lang="en-GB" altLang="en-US" sz="2400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Pedigree verification &amp; imputation –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MaGelLAn</a:t>
            </a:r>
            <a:r>
              <a:rPr lang="en-GB" altLang="en-US" sz="2400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1.0 → 2.0 → 2.1</a:t>
            </a:r>
          </a:p>
          <a:p>
            <a:pPr>
              <a:lnSpc>
                <a:spcPct val="150000"/>
              </a:lnSpc>
              <a:defRPr/>
            </a:pPr>
            <a:r>
              <a:rPr lang="en-GB" altLang="en-US" sz="2400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Diversity &amp; Domestication</a:t>
            </a:r>
          </a:p>
          <a:p>
            <a:pPr>
              <a:lnSpc>
                <a:spcPct val="150000"/>
              </a:lnSpc>
              <a:defRPr/>
            </a:pPr>
            <a:r>
              <a:rPr lang="en-GB" altLang="en-US" sz="2400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Identification of detrimental mutations</a:t>
            </a:r>
          </a:p>
          <a:p>
            <a:pPr>
              <a:lnSpc>
                <a:spcPct val="150000"/>
              </a:lnSpc>
              <a:defRPr/>
            </a:pPr>
            <a:r>
              <a:rPr lang="en-GB" altLang="en-US" sz="2400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Selection, validation, and utilization of mitogenome SNP array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DF4AB0B-EB4F-9B34-7D0A-B56B70FD3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179" y="854957"/>
            <a:ext cx="1219200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GB" altLang="en-US" sz="2600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“Utilisation of the </a:t>
            </a:r>
            <a:r>
              <a:rPr lang="en-GB" altLang="en-US" sz="2600" b="1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whole mitogenome </a:t>
            </a:r>
            <a:r>
              <a:rPr lang="en-GB" altLang="en-US" sz="2600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in cattle </a:t>
            </a:r>
            <a:r>
              <a:rPr lang="en-GB" altLang="en-US" sz="2600" b="1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breeding</a:t>
            </a:r>
            <a:r>
              <a:rPr lang="en-GB" altLang="en-US" sz="2600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 and </a:t>
            </a:r>
            <a:r>
              <a:rPr lang="en-GB" altLang="en-US" sz="2600" b="1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conservation</a:t>
            </a:r>
            <a:r>
              <a:rPr lang="en-GB" altLang="en-US" sz="2600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 </a:t>
            </a:r>
            <a:r>
              <a:rPr lang="en-GB" altLang="en-US" sz="2600" b="1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genetics</a:t>
            </a:r>
            <a:r>
              <a:rPr lang="en-GB" altLang="en-US" sz="2600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“, </a:t>
            </a:r>
            <a:r>
              <a:rPr lang="hr-HR" altLang="en-US" sz="2600" dirty="0" err="1">
                <a:solidFill>
                  <a:schemeClr val="bg2">
                    <a:lumMod val="25000"/>
                  </a:schemeClr>
                </a:solidFill>
              </a:rPr>
              <a:t>MitoTAUROmics</a:t>
            </a:r>
            <a:r>
              <a:rPr lang="en-GB" altLang="en-US" sz="2600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, 2014 – 2018, HRZZ IP-11-2013-9070</a:t>
            </a:r>
          </a:p>
          <a:p>
            <a:pPr algn="ctr"/>
            <a:r>
              <a:rPr lang="en-GB" altLang="en-US" sz="2800" dirty="0">
                <a:solidFill>
                  <a:schemeClr val="bg2">
                    <a:lumMod val="25000"/>
                  </a:schemeClr>
                </a:solidFill>
                <a:ea typeface="MS PGothic" panose="020B0600070205080204" pitchFamily="34" charset="-128"/>
              </a:rPr>
              <a:t> 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283272C-F3D3-D49A-8EFC-F51F3B0F03A8}"/>
              </a:ext>
            </a:extLst>
          </p:cNvPr>
          <p:cNvSpPr txBox="1">
            <a:spLocks/>
          </p:cNvSpPr>
          <p:nvPr/>
        </p:nvSpPr>
        <p:spPr>
          <a:xfrm>
            <a:off x="280179" y="1876202"/>
            <a:ext cx="5336850" cy="770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GB" altLang="en-US" sz="2400" dirty="0">
                <a:solidFill>
                  <a:srgbClr val="51515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studies:</a:t>
            </a:r>
          </a:p>
        </p:txBody>
      </p:sp>
    </p:spTree>
    <p:extLst>
      <p:ext uri="{BB962C8B-B14F-4D97-AF65-F5344CB8AC3E}">
        <p14:creationId xmlns:p14="http://schemas.microsoft.com/office/powerpoint/2010/main" val="3001890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63D2A-2549-2BF6-3B09-ED1D739C6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B06F92E-0D93-4442-E694-42A4250CA9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917" t="20494" r="10087" b="39753"/>
          <a:stretch>
            <a:fillRect/>
          </a:stretch>
        </p:blipFill>
        <p:spPr>
          <a:xfrm>
            <a:off x="775970" y="1108710"/>
            <a:ext cx="10889014" cy="3927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15BE9C-79E4-081D-C55F-330B22E09DFB}"/>
              </a:ext>
            </a:extLst>
          </p:cNvPr>
          <p:cNvSpPr txBox="1"/>
          <p:nvPr/>
        </p:nvSpPr>
        <p:spPr>
          <a:xfrm>
            <a:off x="860108" y="5166860"/>
            <a:ext cx="74266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https://www.sciencedirect.com/science/article/pii/S0022030224012219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2076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02052F-DB7E-4D54-9DE0-5B049F251ECF}"/>
              </a:ext>
            </a:extLst>
          </p:cNvPr>
          <p:cNvSpPr txBox="1">
            <a:spLocks/>
          </p:cNvSpPr>
          <p:nvPr/>
        </p:nvSpPr>
        <p:spPr>
          <a:xfrm>
            <a:off x="34348" y="5580192"/>
            <a:ext cx="11142906" cy="118638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maternal transmission ♀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 </a:t>
            </a:r>
            <a:r>
              <a:rPr kumimoji="0" lang="hr-H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→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hr-H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maternal </a:t>
            </a:r>
            <a:r>
              <a:rPr kumimoji="0" lang="hr-H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lineage</a:t>
            </a:r>
            <a:r>
              <a:rPr kumimoji="0" lang="hr-H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hr-HR" altLang="sr-Latn-R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= </a:t>
            </a:r>
            <a:r>
              <a:rPr kumimoji="0" lang="hr-HR" altLang="sr-Latn-R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mitogenome</a:t>
            </a:r>
            <a:endParaRPr kumimoji="0" lang="en-GB" altLang="sr-Latn-RS" sz="22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hr-H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coding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hr-H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of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37 </a:t>
            </a:r>
            <a:r>
              <a:rPr kumimoji="0" lang="hr-H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genes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13 </a:t>
            </a:r>
            <a:r>
              <a:rPr kumimoji="0" lang="hr-H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of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~ 85 OXPHOS components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→ </a:t>
            </a:r>
            <a:r>
              <a:rPr kumimoji="0" lang="hr-H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cell</a:t>
            </a:r>
            <a:r>
              <a:rPr kumimoji="0" lang="hr-H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hr-HR" alt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energy</a:t>
            </a:r>
            <a:r>
              <a:rPr kumimoji="0" lang="hr-H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hr-H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⚡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small circular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molecule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(</a:t>
            </a:r>
            <a:r>
              <a:rPr kumimoji="0" lang="hr-H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mtDNA≈</a:t>
            </a:r>
            <a:r>
              <a:rPr kumimoji="0" lang="en-US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16.</a:t>
            </a:r>
            <a:r>
              <a:rPr kumimoji="0" lang="hr-H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472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hr-H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bp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: </a:t>
            </a:r>
            <a:r>
              <a:rPr kumimoji="0" lang="hr-H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323F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nDNA≈3*10</a:t>
            </a:r>
            <a:r>
              <a:rPr kumimoji="0" lang="hr-HR" altLang="en-US" sz="2200" b="1" i="0" u="none" strike="noStrike" kern="1200" cap="none" spc="0" normalizeH="0" baseline="30000" noProof="0" dirty="0">
                <a:ln>
                  <a:noFill/>
                </a:ln>
                <a:solidFill>
                  <a:srgbClr val="323F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9</a:t>
            </a:r>
            <a:r>
              <a:rPr kumimoji="0" lang="hr-H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323F50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bp</a:t>
            </a:r>
            <a:r>
              <a:rPr kumimoji="0" lang="hr-H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)</a:t>
            </a: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7AB6E-169E-0E76-52E9-D0D46D592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288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B0742A69-193A-E919-E754-9EDDD2C09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726" y="4973105"/>
            <a:ext cx="3143250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Mitogenome</a:t>
            </a:r>
            <a:endParaRPr kumimoji="0" lang="hr-HR" altLang="sr-Latn-RS" sz="2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pic>
        <p:nvPicPr>
          <p:cNvPr id="9" name="Picture 1">
            <a:extLst>
              <a:ext uri="{FF2B5EF4-FFF2-40B4-BE49-F238E27FC236}">
                <a16:creationId xmlns:a16="http://schemas.microsoft.com/office/drawing/2014/main" id="{24679CB6-26C4-2E6E-EA76-8A509C0AD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70" y="1302422"/>
            <a:ext cx="3509963" cy="35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">
            <a:extLst>
              <a:ext uri="{FF2B5EF4-FFF2-40B4-BE49-F238E27FC236}">
                <a16:creationId xmlns:a16="http://schemas.microsoft.com/office/drawing/2014/main" id="{1267F171-1120-0FB0-5F3B-F9D50144E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080" y="3259946"/>
            <a:ext cx="1987550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4">
            <a:extLst>
              <a:ext uri="{FF2B5EF4-FFF2-40B4-BE49-F238E27FC236}">
                <a16:creationId xmlns:a16="http://schemas.microsoft.com/office/drawing/2014/main" id="{54328D93-F090-2380-BB62-8AB452DAC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7" t="46219" r="70663" b="45268"/>
          <a:stretch>
            <a:fillRect/>
          </a:stretch>
        </p:blipFill>
        <p:spPr bwMode="auto">
          <a:xfrm>
            <a:off x="8346944" y="3310924"/>
            <a:ext cx="7048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47A666BE-8508-B07A-B87B-93FCDA6B72B8}"/>
              </a:ext>
            </a:extLst>
          </p:cNvPr>
          <p:cNvSpPr/>
          <p:nvPr/>
        </p:nvSpPr>
        <p:spPr>
          <a:xfrm>
            <a:off x="9365622" y="3596961"/>
            <a:ext cx="689248" cy="35467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R" sz="1800" b="0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93C997-42FD-6F0B-193D-3E589BB3036A}"/>
              </a:ext>
            </a:extLst>
          </p:cNvPr>
          <p:cNvGrpSpPr/>
          <p:nvPr/>
        </p:nvGrpSpPr>
        <p:grpSpPr>
          <a:xfrm>
            <a:off x="4271281" y="2514422"/>
            <a:ext cx="3373028" cy="2328090"/>
            <a:chOff x="768969" y="3867034"/>
            <a:chExt cx="3373028" cy="2328090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79A4A455-DEDB-653D-70B2-D767DB5F8FCE}"/>
                </a:ext>
              </a:extLst>
            </p:cNvPr>
            <p:cNvSpPr/>
            <p:nvPr/>
          </p:nvSpPr>
          <p:spPr>
            <a:xfrm rot="19586353">
              <a:off x="1235292" y="3867034"/>
              <a:ext cx="427072" cy="1951939"/>
            </a:xfrm>
            <a:prstGeom prst="roundRect">
              <a:avLst/>
            </a:prstGeom>
            <a:solidFill>
              <a:srgbClr val="F7D8D7"/>
            </a:solidFill>
            <a:ln>
              <a:solidFill>
                <a:srgbClr val="DD94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42D62E00-76C1-3A5C-A4E6-0EB23C975FEB}"/>
                </a:ext>
              </a:extLst>
            </p:cNvPr>
            <p:cNvSpPr/>
            <p:nvPr/>
          </p:nvSpPr>
          <p:spPr>
            <a:xfrm rot="5400000">
              <a:off x="1179718" y="4279951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C3EFB475-0C18-54E9-7F44-12FA0D92660B}"/>
                </a:ext>
              </a:extLst>
            </p:cNvPr>
            <p:cNvSpPr/>
            <p:nvPr/>
          </p:nvSpPr>
          <p:spPr>
            <a:xfrm rot="5400000">
              <a:off x="1932200" y="4260896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84C47829-C5E7-1C71-E3D8-08053E94503A}"/>
                </a:ext>
              </a:extLst>
            </p:cNvPr>
            <p:cNvSpPr/>
            <p:nvPr/>
          </p:nvSpPr>
          <p:spPr>
            <a:xfrm rot="5400000">
              <a:off x="1575008" y="4889558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11267EB2-2A2F-9771-0497-AB65E41DDFC1}"/>
                </a:ext>
              </a:extLst>
            </p:cNvPr>
            <p:cNvSpPr/>
            <p:nvPr/>
          </p:nvSpPr>
          <p:spPr>
            <a:xfrm rot="5400000">
              <a:off x="2369524" y="5355459"/>
              <a:ext cx="163226" cy="608433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Right Brace 11">
              <a:extLst>
                <a:ext uri="{FF2B5EF4-FFF2-40B4-BE49-F238E27FC236}">
                  <a16:creationId xmlns:a16="http://schemas.microsoft.com/office/drawing/2014/main" id="{D7C5AE64-A61D-230E-CE6E-7B968614F4C3}"/>
                </a:ext>
              </a:extLst>
            </p:cNvPr>
            <p:cNvSpPr/>
            <p:nvPr/>
          </p:nvSpPr>
          <p:spPr>
            <a:xfrm rot="5400000">
              <a:off x="3084724" y="4841926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8FF1601B-2D66-675E-0E81-253904F10858}"/>
                </a:ext>
              </a:extLst>
            </p:cNvPr>
            <p:cNvSpPr/>
            <p:nvPr/>
          </p:nvSpPr>
          <p:spPr>
            <a:xfrm rot="5400000">
              <a:off x="3551454" y="4265654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2ED95B23-1668-679C-1F36-61A95F9F391F}"/>
                </a:ext>
              </a:extLst>
            </p:cNvPr>
            <p:cNvSpPr/>
            <p:nvPr/>
          </p:nvSpPr>
          <p:spPr>
            <a:xfrm rot="5400000">
              <a:off x="2779916" y="4251368"/>
              <a:ext cx="163223" cy="406744"/>
            </a:xfrm>
            <a:prstGeom prst="rightBrace">
              <a:avLst/>
            </a:prstGeom>
            <a:ln w="28575">
              <a:solidFill>
                <a:srgbClr val="1332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R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Picture 2" descr="What Does The Mitochondria Do? | Science Trends">
              <a:extLst>
                <a:ext uri="{FF2B5EF4-FFF2-40B4-BE49-F238E27FC236}">
                  <a16:creationId xmlns:a16="http://schemas.microsoft.com/office/drawing/2014/main" id="{1AB1894E-DB87-15B6-9AB8-F7F301D964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1600" y="5739950"/>
              <a:ext cx="364289" cy="3642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Graphic 16" descr="Cow with solid fill">
              <a:extLst>
                <a:ext uri="{FF2B5EF4-FFF2-40B4-BE49-F238E27FC236}">
                  <a16:creationId xmlns:a16="http://schemas.microsoft.com/office/drawing/2014/main" id="{445CEE3F-7FA2-A054-419F-D485908134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17592" y="4030335"/>
              <a:ext cx="424405" cy="424405"/>
            </a:xfrm>
            <a:prstGeom prst="rect">
              <a:avLst/>
            </a:prstGeom>
          </p:spPr>
        </p:pic>
        <p:pic>
          <p:nvPicPr>
            <p:cNvPr id="21" name="Graphic 20" descr="Cow with solid fill">
              <a:extLst>
                <a:ext uri="{FF2B5EF4-FFF2-40B4-BE49-F238E27FC236}">
                  <a16:creationId xmlns:a16="http://schemas.microsoft.com/office/drawing/2014/main" id="{A9F1CEC4-FA80-5A7B-049D-0B11FBF84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259131" y="4549893"/>
              <a:ext cx="424405" cy="424405"/>
            </a:xfrm>
            <a:prstGeom prst="rect">
              <a:avLst/>
            </a:prstGeom>
          </p:spPr>
        </p:pic>
        <p:pic>
          <p:nvPicPr>
            <p:cNvPr id="22" name="Graphic 21" descr="Cow with solid fill">
              <a:extLst>
                <a:ext uri="{FF2B5EF4-FFF2-40B4-BE49-F238E27FC236}">
                  <a16:creationId xmlns:a16="http://schemas.microsoft.com/office/drawing/2014/main" id="{DE1CCF83-EB8A-6865-4F3E-9F5634462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66737" y="5165830"/>
              <a:ext cx="424405" cy="424405"/>
            </a:xfrm>
            <a:prstGeom prst="rect">
              <a:avLst/>
            </a:prstGeom>
          </p:spPr>
        </p:pic>
        <p:pic>
          <p:nvPicPr>
            <p:cNvPr id="23" name="Graphic 22" descr="Cow with solid fill">
              <a:extLst>
                <a:ext uri="{FF2B5EF4-FFF2-40B4-BE49-F238E27FC236}">
                  <a16:creationId xmlns:a16="http://schemas.microsoft.com/office/drawing/2014/main" id="{A5D0CE48-A4CC-2991-2432-CD1F6889A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62349" y="5770719"/>
              <a:ext cx="424405" cy="424405"/>
            </a:xfrm>
            <a:prstGeom prst="rect">
              <a:avLst/>
            </a:prstGeom>
          </p:spPr>
        </p:pic>
        <p:pic>
          <p:nvPicPr>
            <p:cNvPr id="24" name="Graphic 23" descr="Cow with solid fill">
              <a:extLst>
                <a:ext uri="{FF2B5EF4-FFF2-40B4-BE49-F238E27FC236}">
                  <a16:creationId xmlns:a16="http://schemas.microsoft.com/office/drawing/2014/main" id="{A4AE9FB9-7CAA-73AD-541C-4A96E1E97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00072" y="4024504"/>
              <a:ext cx="424405" cy="424405"/>
            </a:xfrm>
            <a:prstGeom prst="rect">
              <a:avLst/>
            </a:prstGeom>
          </p:spPr>
        </p:pic>
        <p:pic>
          <p:nvPicPr>
            <p:cNvPr id="25" name="Graphic 24" descr="Cow with solid fill">
              <a:extLst>
                <a:ext uri="{FF2B5EF4-FFF2-40B4-BE49-F238E27FC236}">
                  <a16:creationId xmlns:a16="http://schemas.microsoft.com/office/drawing/2014/main" id="{1FAA27FC-68A7-4F2A-874A-C1081210C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7068" y="4008330"/>
              <a:ext cx="424405" cy="424405"/>
            </a:xfrm>
            <a:prstGeom prst="rect">
              <a:avLst/>
            </a:prstGeom>
          </p:spPr>
        </p:pic>
        <p:pic>
          <p:nvPicPr>
            <p:cNvPr id="26" name="Graphic 25" descr="Cow with solid fill">
              <a:extLst>
                <a:ext uri="{FF2B5EF4-FFF2-40B4-BE49-F238E27FC236}">
                  <a16:creationId xmlns:a16="http://schemas.microsoft.com/office/drawing/2014/main" id="{14A42B7E-8771-E60A-AA2C-7DEAFF2D1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239548" y="4009921"/>
              <a:ext cx="424405" cy="424405"/>
            </a:xfrm>
            <a:prstGeom prst="rect">
              <a:avLst/>
            </a:prstGeom>
          </p:spPr>
        </p:pic>
        <p:pic>
          <p:nvPicPr>
            <p:cNvPr id="27" name="Graphic 26" descr="Cow with solid fill">
              <a:extLst>
                <a:ext uri="{FF2B5EF4-FFF2-40B4-BE49-F238E27FC236}">
                  <a16:creationId xmlns:a16="http://schemas.microsoft.com/office/drawing/2014/main" id="{1FC06B89-5250-5629-7F30-9518341AB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97182" y="4580993"/>
              <a:ext cx="424405" cy="424405"/>
            </a:xfrm>
            <a:prstGeom prst="rect">
              <a:avLst/>
            </a:prstGeom>
          </p:spPr>
        </p:pic>
        <p:pic>
          <p:nvPicPr>
            <p:cNvPr id="28" name="Graphic 27" descr="Cow with solid fill">
              <a:extLst>
                <a:ext uri="{FF2B5EF4-FFF2-40B4-BE49-F238E27FC236}">
                  <a16:creationId xmlns:a16="http://schemas.microsoft.com/office/drawing/2014/main" id="{545D8B07-00C9-F81A-5278-81BBCEB89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8969" y="3999037"/>
              <a:ext cx="424405" cy="424405"/>
            </a:xfrm>
            <a:prstGeom prst="rect">
              <a:avLst/>
            </a:prstGeom>
          </p:spPr>
        </p:pic>
        <p:pic>
          <p:nvPicPr>
            <p:cNvPr id="29" name="Graphic 28" descr="Cow with solid fill">
              <a:extLst>
                <a:ext uri="{FF2B5EF4-FFF2-40B4-BE49-F238E27FC236}">
                  <a16:creationId xmlns:a16="http://schemas.microsoft.com/office/drawing/2014/main" id="{88133FE8-89B1-443D-6434-C75290F322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650878" y="4008330"/>
              <a:ext cx="424405" cy="424405"/>
            </a:xfrm>
            <a:prstGeom prst="rect">
              <a:avLst/>
            </a:prstGeom>
          </p:spPr>
        </p:pic>
        <p:pic>
          <p:nvPicPr>
            <p:cNvPr id="30" name="Graphic 29" descr="Cow with solid fill">
              <a:extLst>
                <a:ext uri="{FF2B5EF4-FFF2-40B4-BE49-F238E27FC236}">
                  <a16:creationId xmlns:a16="http://schemas.microsoft.com/office/drawing/2014/main" id="{44E7AA0A-0864-BA2A-1315-790AB28A7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99483" y="4586913"/>
              <a:ext cx="424405" cy="424405"/>
            </a:xfrm>
            <a:prstGeom prst="rect">
              <a:avLst/>
            </a:prstGeom>
          </p:spPr>
        </p:pic>
        <p:pic>
          <p:nvPicPr>
            <p:cNvPr id="31" name="Graphic 30" descr="Cow with solid fill">
              <a:extLst>
                <a:ext uri="{FF2B5EF4-FFF2-40B4-BE49-F238E27FC236}">
                  <a16:creationId xmlns:a16="http://schemas.microsoft.com/office/drawing/2014/main" id="{EB60E4EF-0513-3C08-CFA0-F65FB2152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794565" y="4551445"/>
              <a:ext cx="424405" cy="424405"/>
            </a:xfrm>
            <a:prstGeom prst="rect">
              <a:avLst/>
            </a:prstGeom>
          </p:spPr>
        </p:pic>
        <p:pic>
          <p:nvPicPr>
            <p:cNvPr id="32" name="Graphic 31" descr="Cow with solid fill">
              <a:extLst>
                <a:ext uri="{FF2B5EF4-FFF2-40B4-BE49-F238E27FC236}">
                  <a16:creationId xmlns:a16="http://schemas.microsoft.com/office/drawing/2014/main" id="{8FF93FAE-9A06-E708-E976-1A8FF5869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492495" y="4008330"/>
              <a:ext cx="424405" cy="424405"/>
            </a:xfrm>
            <a:prstGeom prst="rect">
              <a:avLst/>
            </a:prstGeom>
          </p:spPr>
        </p:pic>
        <p:pic>
          <p:nvPicPr>
            <p:cNvPr id="33" name="Graphic 32" descr="Cow with solid fill">
              <a:extLst>
                <a:ext uri="{FF2B5EF4-FFF2-40B4-BE49-F238E27FC236}">
                  <a16:creationId xmlns:a16="http://schemas.microsoft.com/office/drawing/2014/main" id="{2FE09A7C-43D1-31D3-DE1E-613346AE62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36464" y="5186119"/>
              <a:ext cx="424405" cy="424405"/>
            </a:xfrm>
            <a:prstGeom prst="rect">
              <a:avLst/>
            </a:prstGeom>
          </p:spPr>
        </p:pic>
        <p:pic>
          <p:nvPicPr>
            <p:cNvPr id="34" name="Graphic 33" descr="Cow with solid fill">
              <a:extLst>
                <a:ext uri="{FF2B5EF4-FFF2-40B4-BE49-F238E27FC236}">
                  <a16:creationId xmlns:a16="http://schemas.microsoft.com/office/drawing/2014/main" id="{7811D73D-9881-E533-5C5F-409B4B02D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07729" y="4039863"/>
              <a:ext cx="424405" cy="424405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1BBF065-55FD-249F-606B-C7186A3F1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853" y="2722717"/>
            <a:ext cx="3838777" cy="34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/>
          <a:p>
            <a:pPr eaLnBrk="0" fontAlgn="base" hangingPunc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600" noProof="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Genotype + Environment =</a:t>
            </a:r>
            <a:r>
              <a:rPr lang="en-GB" sz="1600" dirty="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 Phenotype </a:t>
            </a:r>
            <a:endParaRPr lang="en-GB" sz="1600" noProof="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B3C0754-2D2B-6140-8475-0F3A4DD4F046}"/>
              </a:ext>
            </a:extLst>
          </p:cNvPr>
          <p:cNvGrpSpPr/>
          <p:nvPr/>
        </p:nvGrpSpPr>
        <p:grpSpPr>
          <a:xfrm>
            <a:off x="123370" y="873600"/>
            <a:ext cx="718159" cy="614359"/>
            <a:chOff x="6861175" y="4964113"/>
            <a:chExt cx="1350963" cy="1155700"/>
          </a:xfrm>
        </p:grpSpPr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70CE1CCA-7BE0-0A8B-C964-3BFAE72A8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012" t="25153" r="439" b="38225"/>
            <a:stretch>
              <a:fillRect/>
            </a:stretch>
          </p:blipFill>
          <p:spPr bwMode="auto">
            <a:xfrm>
              <a:off x="6861175" y="4964113"/>
              <a:ext cx="1350963" cy="1155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EF54A04-4AB0-49CA-E964-FDDA1C1DA300}"/>
                </a:ext>
              </a:extLst>
            </p:cNvPr>
            <p:cNvCxnSpPr>
              <a:cxnSpLocks/>
            </p:cNvCxnSpPr>
            <p:nvPr/>
          </p:nvCxnSpPr>
          <p:spPr>
            <a:xfrm>
              <a:off x="7026275" y="5087938"/>
              <a:ext cx="1020763" cy="90805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19702F1-05B1-8BCD-4C0D-0C1201ECB9FA}"/>
              </a:ext>
            </a:extLst>
          </p:cNvPr>
          <p:cNvSpPr txBox="1"/>
          <p:nvPr/>
        </p:nvSpPr>
        <p:spPr>
          <a:xfrm>
            <a:off x="1056386" y="898452"/>
            <a:ext cx="6178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/>
            <a:r>
              <a:rPr lang="en-GB" altLang="en-US" sz="1800" dirty="0">
                <a:solidFill>
                  <a:srgbClr val="262626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High mutation  rate</a:t>
            </a:r>
            <a:endParaRPr lang="en-US" altLang="en-US" dirty="0">
              <a:solidFill>
                <a:srgbClr val="262626"/>
              </a:solidFill>
              <a:latin typeface="Calibri" panose="020F0502020204030204" pitchFamily="34" charset="0"/>
              <a:ea typeface="MS PGothic" panose="020B0600070205080204" pitchFamily="34" charset="-128"/>
            </a:endParaRPr>
          </a:p>
          <a:p>
            <a:pPr algn="ctr" eaLnBrk="1" hangingPunct="1"/>
            <a:r>
              <a:rPr lang="pl-PL" altLang="en-US" sz="1800" dirty="0">
                <a:solidFill>
                  <a:srgbClr val="262626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(</a:t>
            </a:r>
            <a:r>
              <a:rPr lang="en-US" altLang="en-US" sz="1800" dirty="0" err="1">
                <a:solidFill>
                  <a:srgbClr val="262626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mtDNA</a:t>
            </a:r>
            <a:r>
              <a:rPr lang="en-US" altLang="en-US" sz="1800" dirty="0">
                <a:solidFill>
                  <a:srgbClr val="262626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 10-1000x &gt; </a:t>
            </a:r>
            <a:r>
              <a:rPr lang="en-US" altLang="en-US" sz="1800" dirty="0" err="1">
                <a:solidFill>
                  <a:srgbClr val="262626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nDNA</a:t>
            </a:r>
            <a:r>
              <a:rPr lang="hr-HR" altLang="en-US" sz="1800" dirty="0">
                <a:solidFill>
                  <a:srgbClr val="262626"/>
                </a:solidFill>
                <a:latin typeface="Calibri" panose="020F0502020204030204" pitchFamily="34" charset="0"/>
                <a:ea typeface="MS PGothic" panose="020B060007020508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98270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02052F-DB7E-4D54-9DE0-5B049F251ECF}"/>
              </a:ext>
            </a:extLst>
          </p:cNvPr>
          <p:cNvSpPr txBox="1">
            <a:spLocks/>
          </p:cNvSpPr>
          <p:nvPr/>
        </p:nvSpPr>
        <p:spPr>
          <a:xfrm>
            <a:off x="733594" y="911552"/>
            <a:ext cx="9340434" cy="14902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Analyses with maternal lineage and D-loop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mtDNA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→ 0 to 4-5% phenotypic variability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7AB6E-169E-0E76-52E9-D0D46D592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288"/>
            <a:ext cx="12192000" cy="584775"/>
          </a:xfrm>
          <a:prstGeom prst="rect">
            <a:avLst/>
          </a:prstGeom>
          <a:solidFill>
            <a:srgbClr val="196B2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de-AT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Arial Narrow" panose="020B0606020202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sr-Latn-RS" sz="3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Mitogenome impact on the phenotypic variability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EE5FCE-0D17-B233-AA5F-BB18D67303EA}"/>
              </a:ext>
            </a:extLst>
          </p:cNvPr>
          <p:cNvSpPr txBox="1"/>
          <p:nvPr/>
        </p:nvSpPr>
        <p:spPr>
          <a:xfrm>
            <a:off x="489486" y="2836551"/>
            <a:ext cx="103124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Bell et al., 1985;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maternal lineage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Kennedy 1986; maternal lineage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Schutz et al., 1994;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mtDNA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D-loop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Boettcher et al., 1996; </a:t>
            </a: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mtDNA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D-loop, rRNA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Boettcher and Gibson 1997;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maternal lineage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Roughsedge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1999;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maternal lineage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Špehar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et al., 2017;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maternal lineage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04886-AC92-CBD2-D83C-5BDFCE50B168}"/>
              </a:ext>
            </a:extLst>
          </p:cNvPr>
          <p:cNvSpPr txBox="1"/>
          <p:nvPr/>
        </p:nvSpPr>
        <p:spPr>
          <a:xfrm>
            <a:off x="7581735" y="4075450"/>
            <a:ext cx="61722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r-H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milk</a:t>
            </a:r>
            <a:r>
              <a:rPr kumimoji="0" lang="hr-H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production</a:t>
            </a:r>
            <a:r>
              <a:rPr kumimoji="0" lang="hr-H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traits</a:t>
            </a:r>
            <a:r>
              <a:rPr kumimoji="0" lang="hr-H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</a:t>
            </a:r>
            <a:r>
              <a:rPr kumimoji="0" lang="hr-HR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hr-H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cattle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6C6C6C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CB972837-F9CD-B8A0-4B36-2F60FE514039}"/>
              </a:ext>
            </a:extLst>
          </p:cNvPr>
          <p:cNvSpPr/>
          <p:nvPr/>
        </p:nvSpPr>
        <p:spPr>
          <a:xfrm>
            <a:off x="6765268" y="2929144"/>
            <a:ext cx="601663" cy="3017304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B9BD5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836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Prilagođeni dizaj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sustava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21806</TotalTime>
  <Words>2821</Words>
  <Application>Microsoft Office PowerPoint</Application>
  <PresentationFormat>Widescreen</PresentationFormat>
  <Paragraphs>805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MS PGothic</vt:lpstr>
      <vt:lpstr>Aptos</vt:lpstr>
      <vt:lpstr>Arial</vt:lpstr>
      <vt:lpstr>Arial</vt:lpstr>
      <vt:lpstr>Calibri</vt:lpstr>
      <vt:lpstr>Calibri Light</vt:lpstr>
      <vt:lpstr>Cambria Math</vt:lpstr>
      <vt:lpstr>Cochocib Script Latin Pro</vt:lpstr>
      <vt:lpstr>Helvetica</vt:lpstr>
      <vt:lpstr>Wingdings</vt:lpstr>
      <vt:lpstr>Tema sustava Office</vt:lpstr>
      <vt:lpstr>Prilagođeni dizajn</vt:lpstr>
      <vt:lpstr>Office Theme</vt:lpstr>
      <vt:lpstr>THE USE OF MOLECULAR INFORMATION IN LIVESTOCK SELECTION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prezentacija</dc:title>
  <dc:creator>Kristina Kljak</dc:creator>
  <cp:lastModifiedBy>Vladimir Brajković</cp:lastModifiedBy>
  <cp:revision>138</cp:revision>
  <dcterms:created xsi:type="dcterms:W3CDTF">2024-07-17T16:22:06Z</dcterms:created>
  <dcterms:modified xsi:type="dcterms:W3CDTF">2025-07-08T20:16:03Z</dcterms:modified>
</cp:coreProperties>
</file>